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7" d="100"/>
          <a:sy n="57" d="100"/>
        </p:scale>
        <p:origin x="6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sl-SI"/>
              <a:t>Uredite slog naslova matrice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sl-SI"/>
              <a:t>Uredite slog naslova matrice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sl-SI"/>
              <a:t>Uredite slog naslova matrice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sl-SI"/>
              <a:t>Uredite slog naslova matrice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sl-SI"/>
              <a:t>Uredite slog naslova matrice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sl-SI"/>
              <a:t>Uredite slog naslova matrice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a:t>Uredite slog naslova matrice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sl-SI"/>
              <a:t>Uredite slog naslova matrice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a:t>Uredite slog naslova matrice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sl-SI"/>
              <a:t>Uredite slog naslova matrice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8A87A34-81AB-432B-8DAE-1953F412C126}" type="datetimeFigureOut">
              <a:rPr lang="en-US" dirty="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l-SI"/>
              <a:t>Uredite slog naslova matrice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l-SI"/>
              <a:t>Uredite slog naslova matrice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2" name="Content Placeholder 3"/>
          <p:cNvSpPr>
            <a:spLocks noGrp="1"/>
          </p:cNvSpPr>
          <p:nvPr>
            <p:ph sz="quarter" idx="13"/>
          </p:nvPr>
        </p:nvSpPr>
        <p:spPr>
          <a:xfrm>
            <a:off x="913774" y="3051012"/>
            <a:ext cx="5106027" cy="2740187"/>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3" name="Content Placeholder 5"/>
          <p:cNvSpPr>
            <a:spLocks noGrp="1"/>
          </p:cNvSpPr>
          <p:nvPr>
            <p:ph sz="quarter" idx="14"/>
          </p:nvPr>
        </p:nvSpPr>
        <p:spPr>
          <a:xfrm>
            <a:off x="6172200" y="3051012"/>
            <a:ext cx="5105401" cy="2740187"/>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sl-SI"/>
              <a:t>Uredite slog naslova matrice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4/23/2020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sl.wikipedia.org/wiki/Zemlja" TargetMode="External"/><Relationship Id="rId3" Type="http://schemas.openxmlformats.org/officeDocument/2006/relationships/hyperlink" Target="https://sl.wikipedia.org/wiki/Kemijska_spojina" TargetMode="External"/><Relationship Id="rId7" Type="http://schemas.openxmlformats.org/officeDocument/2006/relationships/hyperlink" Target="https://sl.wikipedia.org/wiki/Atom" TargetMode="External"/><Relationship Id="rId2" Type="http://schemas.openxmlformats.org/officeDocument/2006/relationships/hyperlink" Target="https://sl.wikipedia.org/wiki/Kemija" TargetMode="External"/><Relationship Id="rId1" Type="http://schemas.openxmlformats.org/officeDocument/2006/relationships/slideLayout" Target="../slideLayouts/slideLayout2.xml"/><Relationship Id="rId6" Type="http://schemas.openxmlformats.org/officeDocument/2006/relationships/hyperlink" Target="https://sl.wikipedia.org/wiki/Molekula" TargetMode="External"/><Relationship Id="rId5" Type="http://schemas.openxmlformats.org/officeDocument/2006/relationships/hyperlink" Target="https://sl.wikipedia.org/wiki/Kisik" TargetMode="External"/><Relationship Id="rId10" Type="http://schemas.openxmlformats.org/officeDocument/2006/relationships/image" Target="../media/image5.png"/><Relationship Id="rId4" Type="http://schemas.openxmlformats.org/officeDocument/2006/relationships/hyperlink" Target="https://sl.wikipedia.org/wiki/Vodik" TargetMode="External"/><Relationship Id="rId9" Type="http://schemas.openxmlformats.org/officeDocument/2006/relationships/hyperlink" Target="https://sl.wikipedia.org/wiki/%C5%BDivljenj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fontScale="90000"/>
          </a:bodyPr>
          <a:lstStyle/>
          <a:p>
            <a:r>
              <a:rPr lang="sl-SI" sz="6000" b="1" dirty="0">
                <a:latin typeface="Comic Sans MS" panose="030F0702030302020204" pitchFamily="66" charset="0"/>
              </a:rPr>
              <a:t>ŽEJNI SVET – </a:t>
            </a:r>
            <a:br>
              <a:rPr lang="sl-SI" sz="6000" b="1" dirty="0">
                <a:latin typeface="Comic Sans MS" panose="030F0702030302020204" pitchFamily="66" charset="0"/>
              </a:rPr>
            </a:br>
            <a:r>
              <a:rPr lang="sl-SI" sz="6000" b="1" dirty="0">
                <a:latin typeface="Comic Sans MS" panose="030F0702030302020204" pitchFamily="66" charset="0"/>
              </a:rPr>
              <a:t/>
            </a:r>
            <a:br>
              <a:rPr lang="sl-SI" sz="6000" b="1" dirty="0">
                <a:latin typeface="Comic Sans MS" panose="030F0702030302020204" pitchFamily="66" charset="0"/>
              </a:rPr>
            </a:br>
            <a:r>
              <a:rPr lang="sl-SI" sz="6000" b="1" dirty="0">
                <a:latin typeface="Comic Sans MS" panose="030F0702030302020204" pitchFamily="66" charset="0"/>
              </a:rPr>
              <a:t>VODA ZA VSE LJUDI</a:t>
            </a:r>
          </a:p>
        </p:txBody>
      </p:sp>
      <p:sp>
        <p:nvSpPr>
          <p:cNvPr id="3" name="Podnaslov 2"/>
          <p:cNvSpPr>
            <a:spLocks noGrp="1"/>
          </p:cNvSpPr>
          <p:nvPr>
            <p:ph type="subTitle" idx="1"/>
          </p:nvPr>
        </p:nvSpPr>
        <p:spPr>
          <a:xfrm>
            <a:off x="1751012" y="4992414"/>
            <a:ext cx="8689976" cy="1345324"/>
          </a:xfrm>
        </p:spPr>
        <p:txBody>
          <a:bodyPr/>
          <a:lstStyle/>
          <a:p>
            <a:r>
              <a:rPr lang="sl-SI" cap="none" dirty="0">
                <a:solidFill>
                  <a:schemeClr val="tx1"/>
                </a:solidFill>
                <a:latin typeface="Comic Sans MS" panose="030F0702030302020204" pitchFamily="66" charset="0"/>
              </a:rPr>
              <a:t>Jan Vitko 9.b</a:t>
            </a:r>
          </a:p>
          <a:p>
            <a:r>
              <a:rPr lang="sl-SI" cap="none" dirty="0">
                <a:solidFill>
                  <a:schemeClr val="tx1"/>
                </a:solidFill>
                <a:latin typeface="Comic Sans MS" panose="030F0702030302020204" pitchFamily="66" charset="0"/>
              </a:rPr>
              <a:t>Luka Vitko 6.a</a:t>
            </a:r>
          </a:p>
        </p:txBody>
      </p:sp>
    </p:spTree>
    <p:extLst>
      <p:ext uri="{BB962C8B-B14F-4D97-AF65-F5344CB8AC3E}">
        <p14:creationId xmlns:p14="http://schemas.microsoft.com/office/powerpoint/2010/main" val="2949354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sz="quarter" idx="13"/>
          </p:nvPr>
        </p:nvSpPr>
        <p:spPr/>
        <p:txBody>
          <a:bodyPr/>
          <a:lstStyle/>
          <a:p>
            <a:r>
              <a:rPr lang="sl-SI" dirty="0">
                <a:latin typeface="Comic Sans MS" panose="030F0702030302020204" pitchFamily="66" charset="0"/>
              </a:rPr>
              <a:t>4 – članska evropska družina porabi 140.000 litrov vode vsak teden</a:t>
            </a:r>
          </a:p>
        </p:txBody>
      </p:sp>
      <p:pic>
        <p:nvPicPr>
          <p:cNvPr id="4" name="Slika 3"/>
          <p:cNvPicPr>
            <a:picLocks noChangeAspect="1"/>
          </p:cNvPicPr>
          <p:nvPr/>
        </p:nvPicPr>
        <p:blipFill>
          <a:blip r:embed="rId2"/>
          <a:stretch>
            <a:fillRect/>
          </a:stretch>
        </p:blipFill>
        <p:spPr>
          <a:xfrm>
            <a:off x="6390947" y="3101865"/>
            <a:ext cx="4466240" cy="2501094"/>
          </a:xfrm>
          <a:prstGeom prst="rect">
            <a:avLst/>
          </a:prstGeom>
        </p:spPr>
      </p:pic>
    </p:spTree>
    <p:extLst>
      <p:ext uri="{BB962C8B-B14F-4D97-AF65-F5344CB8AC3E}">
        <p14:creationId xmlns:p14="http://schemas.microsoft.com/office/powerpoint/2010/main" val="1185526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latin typeface="Comic Sans MS" panose="030F0702030302020204" pitchFamily="66" charset="0"/>
              </a:rPr>
              <a:t>Svetovni dan vode</a:t>
            </a:r>
          </a:p>
        </p:txBody>
      </p:sp>
      <p:sp>
        <p:nvSpPr>
          <p:cNvPr id="3" name="Označba mesta vsebine 2"/>
          <p:cNvSpPr>
            <a:spLocks noGrp="1"/>
          </p:cNvSpPr>
          <p:nvPr>
            <p:ph sz="quarter" idx="13"/>
          </p:nvPr>
        </p:nvSpPr>
        <p:spPr/>
        <p:txBody>
          <a:bodyPr/>
          <a:lstStyle/>
          <a:p>
            <a:r>
              <a:rPr lang="sl-SI" dirty="0">
                <a:latin typeface="Comic Sans MS" panose="030F0702030302020204" pitchFamily="66" charset="0"/>
              </a:rPr>
              <a:t>Svetovni dan vode obeležujemo vsako leto 22. marca, od leta 1992, ko je bil izbran na konferenci Združenih narodov o okolju in razvoju v brazilskem Riu de Janeiru. </a:t>
            </a:r>
          </a:p>
          <a:p>
            <a:r>
              <a:rPr lang="sl-SI" dirty="0">
                <a:latin typeface="Comic Sans MS" panose="030F0702030302020204" pitchFamily="66" charset="0"/>
              </a:rPr>
              <a:t>Njegov namen je ozaveščanje o pomenu pitne vode ter trajnostne rabe vodonosnikov.</a:t>
            </a:r>
          </a:p>
        </p:txBody>
      </p:sp>
      <p:pic>
        <p:nvPicPr>
          <p:cNvPr id="4" name="Slika 3"/>
          <p:cNvPicPr>
            <a:picLocks noChangeAspect="1"/>
          </p:cNvPicPr>
          <p:nvPr/>
        </p:nvPicPr>
        <p:blipFill>
          <a:blip r:embed="rId2"/>
          <a:stretch>
            <a:fillRect/>
          </a:stretch>
        </p:blipFill>
        <p:spPr>
          <a:xfrm>
            <a:off x="399394" y="4539739"/>
            <a:ext cx="5547326" cy="2139582"/>
          </a:xfrm>
          <a:prstGeom prst="rect">
            <a:avLst/>
          </a:prstGeom>
        </p:spPr>
      </p:pic>
    </p:spTree>
    <p:extLst>
      <p:ext uri="{BB962C8B-B14F-4D97-AF65-F5344CB8AC3E}">
        <p14:creationId xmlns:p14="http://schemas.microsoft.com/office/powerpoint/2010/main" val="1495690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sz="quarter" idx="13"/>
          </p:nvPr>
        </p:nvSpPr>
        <p:spPr>
          <a:xfrm>
            <a:off x="913774" y="756745"/>
            <a:ext cx="10363826" cy="5034454"/>
          </a:xfrm>
        </p:spPr>
        <p:txBody>
          <a:bodyPr/>
          <a:lstStyle/>
          <a:p>
            <a:r>
              <a:rPr lang="sl-SI" dirty="0">
                <a:latin typeface="Comic Sans MS" panose="030F0702030302020204" pitchFamily="66" charset="0"/>
              </a:rPr>
              <a:t>Kako pomembno je nekaj, kar imamo, običajno začnemo razumeti šele, ko ostanemo brez tega. </a:t>
            </a:r>
          </a:p>
          <a:p>
            <a:r>
              <a:rPr lang="sl-SI" dirty="0">
                <a:latin typeface="Comic Sans MS" panose="030F0702030302020204" pitchFamily="66" charset="0"/>
              </a:rPr>
              <a:t>Upajmo, da se nam kaj takega ne bo pripetilo z zadostnimi količinami kakovostne pitne vode!</a:t>
            </a:r>
          </a:p>
          <a:p>
            <a:r>
              <a:rPr lang="sl-SI" dirty="0">
                <a:latin typeface="Comic Sans MS" panose="030F0702030302020204" pitchFamily="66" charset="0"/>
              </a:rPr>
              <a:t>Zato naslednjič, ko si natočimo kozarec osvežilne slovenske pitne vode, se vsaj na trenutek spomnimo, kakšno bogastvo imamo in se zavedajmo, da za njeno dostopnost in kakovost moramo poleg strokovnjakov čim bolj skrbeti tudi sami.</a:t>
            </a:r>
          </a:p>
          <a:p>
            <a:endParaRPr lang="sl-SI" dirty="0">
              <a:latin typeface="Comic Sans MS" panose="030F0702030302020204" pitchFamily="66" charset="0"/>
            </a:endParaRPr>
          </a:p>
          <a:p>
            <a:r>
              <a:rPr lang="sl-SI" dirty="0">
                <a:latin typeface="Comic Sans MS" panose="030F0702030302020204" pitchFamily="66" charset="0"/>
              </a:rPr>
              <a:t>Hvala, ker ste bili z nama</a:t>
            </a:r>
          </a:p>
          <a:p>
            <a:endParaRPr lang="sl-SI" dirty="0">
              <a:latin typeface="Comic Sans MS" panose="030F0702030302020204" pitchFamily="66" charset="0"/>
            </a:endParaRPr>
          </a:p>
          <a:p>
            <a:endParaRPr lang="sl-SI" dirty="0">
              <a:latin typeface="Comic Sans MS" panose="030F0702030302020204" pitchFamily="66" charset="0"/>
            </a:endParaRPr>
          </a:p>
        </p:txBody>
      </p:sp>
      <p:pic>
        <p:nvPicPr>
          <p:cNvPr id="4" name="Slika 3"/>
          <p:cNvPicPr>
            <a:picLocks noChangeAspect="1"/>
          </p:cNvPicPr>
          <p:nvPr/>
        </p:nvPicPr>
        <p:blipFill>
          <a:blip r:embed="rId2"/>
          <a:stretch>
            <a:fillRect/>
          </a:stretch>
        </p:blipFill>
        <p:spPr>
          <a:xfrm>
            <a:off x="9270616" y="3949600"/>
            <a:ext cx="2921384" cy="2908400"/>
          </a:xfrm>
          <a:prstGeom prst="rect">
            <a:avLst/>
          </a:prstGeom>
        </p:spPr>
      </p:pic>
      <p:sp>
        <p:nvSpPr>
          <p:cNvPr id="5" name="AutoShape 4" descr="Smile - Posts | Facebook"/>
          <p:cNvSpPr>
            <a:spLocks noChangeAspect="1" noChangeArrowheads="1"/>
          </p:cNvSpPr>
          <p:nvPr/>
        </p:nvSpPr>
        <p:spPr bwMode="auto">
          <a:xfrm>
            <a:off x="4634995" y="5489081"/>
            <a:ext cx="3258274" cy="32582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6" name="AutoShape 6" descr="Smile - Posts | Facebook"/>
          <p:cNvSpPr>
            <a:spLocks noChangeAspect="1" noChangeArrowheads="1"/>
          </p:cNvSpPr>
          <p:nvPr/>
        </p:nvSpPr>
        <p:spPr bwMode="auto">
          <a:xfrm>
            <a:off x="307975" y="7937"/>
            <a:ext cx="259584" cy="15265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7" name="AutoShape 8" descr="Smile - Smile added a new photo — with Miguelito Lalic...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9" name="Slika 8"/>
          <p:cNvPicPr>
            <a:picLocks noChangeAspect="1"/>
          </p:cNvPicPr>
          <p:nvPr/>
        </p:nvPicPr>
        <p:blipFill>
          <a:blip r:embed="rId3"/>
          <a:stretch>
            <a:fillRect/>
          </a:stretch>
        </p:blipFill>
        <p:spPr>
          <a:xfrm>
            <a:off x="4393371" y="5037316"/>
            <a:ext cx="1702316" cy="1702316"/>
          </a:xfrm>
          <a:prstGeom prst="rect">
            <a:avLst/>
          </a:prstGeom>
        </p:spPr>
      </p:pic>
    </p:spTree>
    <p:extLst>
      <p:ext uri="{BB962C8B-B14F-4D97-AF65-F5344CB8AC3E}">
        <p14:creationId xmlns:p14="http://schemas.microsoft.com/office/powerpoint/2010/main" val="496032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5400" b="1" dirty="0">
                <a:latin typeface="Comic Sans MS" panose="030F0702030302020204" pitchFamily="66" charset="0"/>
              </a:rPr>
              <a:t>Čudež vode</a:t>
            </a:r>
          </a:p>
        </p:txBody>
      </p:sp>
      <p:sp>
        <p:nvSpPr>
          <p:cNvPr id="3" name="Označba mesta vsebine 2"/>
          <p:cNvSpPr>
            <a:spLocks noGrp="1"/>
          </p:cNvSpPr>
          <p:nvPr>
            <p:ph sz="quarter" idx="13"/>
          </p:nvPr>
        </p:nvSpPr>
        <p:spPr>
          <a:xfrm>
            <a:off x="913774" y="2333297"/>
            <a:ext cx="10363826" cy="4414343"/>
          </a:xfrm>
        </p:spPr>
        <p:txBody>
          <a:bodyPr>
            <a:normAutofit lnSpcReduction="10000"/>
          </a:bodyPr>
          <a:lstStyle/>
          <a:p>
            <a:r>
              <a:rPr lang="sl-SI" dirty="0">
                <a:latin typeface="Comic Sans MS" panose="030F0702030302020204" pitchFamily="66" charset="0"/>
              </a:rPr>
              <a:t>Če bi bila Zemlja le 5 % bliže Soncu, bi bila žgoča brezvodna puščava kot Venera.</a:t>
            </a:r>
          </a:p>
          <a:p>
            <a:pPr marL="0" indent="0">
              <a:buNone/>
            </a:pPr>
            <a:endParaRPr lang="sl-SI" dirty="0">
              <a:latin typeface="Comic Sans MS" panose="030F0702030302020204" pitchFamily="66" charset="0"/>
            </a:endParaRPr>
          </a:p>
          <a:p>
            <a:r>
              <a:rPr lang="sl-SI" dirty="0">
                <a:latin typeface="Comic Sans MS" panose="030F0702030302020204" pitchFamily="66" charset="0"/>
              </a:rPr>
              <a:t>Če bi bila le 3 % dlje od Sonca, bi bila zmrznjena puščava kot Mars.</a:t>
            </a:r>
          </a:p>
          <a:p>
            <a:endParaRPr lang="sl-SI" dirty="0">
              <a:latin typeface="Comic Sans MS" panose="030F0702030302020204" pitchFamily="66" charset="0"/>
            </a:endParaRPr>
          </a:p>
          <a:p>
            <a:r>
              <a:rPr lang="sl-SI" dirty="0">
                <a:latin typeface="Comic Sans MS" panose="030F0702030302020204" pitchFamily="66" charset="0"/>
              </a:rPr>
              <a:t>Naš planet je edini, ki ima vodo v plinasti, trdni in tekoči obliki!</a:t>
            </a:r>
          </a:p>
          <a:p>
            <a:endParaRPr lang="sl-SI" dirty="0">
              <a:latin typeface="Comic Sans MS" panose="030F0702030302020204" pitchFamily="66" charset="0"/>
            </a:endParaRPr>
          </a:p>
          <a:p>
            <a:r>
              <a:rPr lang="sl-SI" dirty="0">
                <a:latin typeface="Comic Sans MS" panose="030F0702030302020204" pitchFamily="66" charset="0"/>
              </a:rPr>
              <a:t>Voda je tista, ki Zemljo dela živi planet.</a:t>
            </a:r>
          </a:p>
          <a:p>
            <a:endParaRPr lang="sl-SI" dirty="0"/>
          </a:p>
        </p:txBody>
      </p:sp>
      <p:pic>
        <p:nvPicPr>
          <p:cNvPr id="4" name="Slika 3"/>
          <p:cNvPicPr>
            <a:picLocks noChangeAspect="1"/>
          </p:cNvPicPr>
          <p:nvPr/>
        </p:nvPicPr>
        <p:blipFill>
          <a:blip r:embed="rId2"/>
          <a:stretch>
            <a:fillRect/>
          </a:stretch>
        </p:blipFill>
        <p:spPr>
          <a:xfrm>
            <a:off x="8726346" y="0"/>
            <a:ext cx="3432774" cy="2214693"/>
          </a:xfrm>
          <a:prstGeom prst="rect">
            <a:avLst/>
          </a:prstGeom>
        </p:spPr>
      </p:pic>
    </p:spTree>
    <p:extLst>
      <p:ext uri="{BB962C8B-B14F-4D97-AF65-F5344CB8AC3E}">
        <p14:creationId xmlns:p14="http://schemas.microsoft.com/office/powerpoint/2010/main" val="610192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latin typeface="Comic Sans MS" panose="030F0702030302020204" pitchFamily="66" charset="0"/>
              </a:rPr>
              <a:t>Kaj je voda?</a:t>
            </a:r>
          </a:p>
        </p:txBody>
      </p:sp>
      <p:sp>
        <p:nvSpPr>
          <p:cNvPr id="3" name="Označba mesta vsebine 2"/>
          <p:cNvSpPr>
            <a:spLocks noGrp="1"/>
          </p:cNvSpPr>
          <p:nvPr>
            <p:ph sz="quarter" idx="13"/>
          </p:nvPr>
        </p:nvSpPr>
        <p:spPr/>
        <p:txBody>
          <a:bodyPr/>
          <a:lstStyle/>
          <a:p>
            <a:r>
              <a:rPr lang="sl-SI" dirty="0">
                <a:latin typeface="Comic Sans MS" panose="030F0702030302020204" pitchFamily="66" charset="0"/>
              </a:rPr>
              <a:t>Voda je </a:t>
            </a:r>
            <a:r>
              <a:rPr lang="sl-SI" dirty="0">
                <a:latin typeface="Comic Sans MS" panose="030F0702030302020204" pitchFamily="66" charset="0"/>
                <a:hlinkClick r:id="rId2" tooltip="Kemija"/>
              </a:rPr>
              <a:t>kemijska</a:t>
            </a:r>
            <a:r>
              <a:rPr lang="sl-SI" dirty="0">
                <a:latin typeface="Comic Sans MS" panose="030F0702030302020204" pitchFamily="66" charset="0"/>
              </a:rPr>
              <a:t> </a:t>
            </a:r>
            <a:r>
              <a:rPr lang="sl-SI" dirty="0">
                <a:latin typeface="Comic Sans MS" panose="030F0702030302020204" pitchFamily="66" charset="0"/>
                <a:hlinkClick r:id="rId3" tooltip="Kemijska spojina"/>
              </a:rPr>
              <a:t>spojina</a:t>
            </a:r>
            <a:r>
              <a:rPr lang="sl-SI" dirty="0">
                <a:latin typeface="Comic Sans MS" panose="030F0702030302020204" pitchFamily="66" charset="0"/>
              </a:rPr>
              <a:t> = </a:t>
            </a:r>
            <a:r>
              <a:rPr lang="sl-SI" dirty="0">
                <a:latin typeface="Comic Sans MS" panose="030F0702030302020204" pitchFamily="66" charset="0"/>
                <a:hlinkClick r:id="rId4" tooltip="Vodik"/>
              </a:rPr>
              <a:t>H</a:t>
            </a:r>
            <a:r>
              <a:rPr lang="sl-SI" baseline="-25000" dirty="0">
                <a:latin typeface="Comic Sans MS" panose="030F0702030302020204" pitchFamily="66" charset="0"/>
              </a:rPr>
              <a:t>2</a:t>
            </a:r>
            <a:r>
              <a:rPr lang="sl-SI" dirty="0">
                <a:latin typeface="Comic Sans MS" panose="030F0702030302020204" pitchFamily="66" charset="0"/>
                <a:hlinkClick r:id="rId5" tooltip="Kisik"/>
              </a:rPr>
              <a:t>O</a:t>
            </a:r>
            <a:r>
              <a:rPr lang="sl-SI" dirty="0">
                <a:latin typeface="Comic Sans MS" panose="030F0702030302020204" pitchFamily="66" charset="0"/>
              </a:rPr>
              <a:t>. </a:t>
            </a:r>
          </a:p>
          <a:p>
            <a:r>
              <a:rPr lang="sl-SI" dirty="0">
                <a:latin typeface="Comic Sans MS" panose="030F0702030302020204" pitchFamily="66" charset="0"/>
              </a:rPr>
              <a:t>Voda se spremeni v trdno obliko pri 0°c in v plin-paro pri 100°c</a:t>
            </a:r>
          </a:p>
          <a:p>
            <a:r>
              <a:rPr lang="sl-SI" dirty="0">
                <a:latin typeface="Comic Sans MS" panose="030F0702030302020204" pitchFamily="66" charset="0"/>
              </a:rPr>
              <a:t>Formula pove, da je ena </a:t>
            </a:r>
            <a:r>
              <a:rPr lang="sl-SI" dirty="0">
                <a:latin typeface="Comic Sans MS" panose="030F0702030302020204" pitchFamily="66" charset="0"/>
                <a:hlinkClick r:id="rId6" tooltip="Molekula"/>
              </a:rPr>
              <a:t>molekula</a:t>
            </a:r>
            <a:r>
              <a:rPr lang="sl-SI" dirty="0">
                <a:latin typeface="Comic Sans MS" panose="030F0702030302020204" pitchFamily="66" charset="0"/>
              </a:rPr>
              <a:t> vode sestavljena iz dveh vodikovih in iz enega kisikovega </a:t>
            </a:r>
            <a:r>
              <a:rPr lang="sl-SI" dirty="0">
                <a:latin typeface="Comic Sans MS" panose="030F0702030302020204" pitchFamily="66" charset="0"/>
                <a:hlinkClick r:id="rId7" tooltip="Atom"/>
              </a:rPr>
              <a:t>atoma</a:t>
            </a:r>
            <a:r>
              <a:rPr lang="sl-SI" dirty="0">
                <a:latin typeface="Comic Sans MS" panose="030F0702030302020204" pitchFamily="66" charset="0"/>
              </a:rPr>
              <a:t>. </a:t>
            </a:r>
          </a:p>
          <a:p>
            <a:r>
              <a:rPr lang="sl-SI" dirty="0">
                <a:latin typeface="Comic Sans MS" panose="030F0702030302020204" pitchFamily="66" charset="0"/>
              </a:rPr>
              <a:t>Vodo najdemo skoraj povsod na </a:t>
            </a:r>
            <a:r>
              <a:rPr lang="sl-SI" dirty="0">
                <a:latin typeface="Comic Sans MS" panose="030F0702030302020204" pitchFamily="66" charset="0"/>
                <a:hlinkClick r:id="rId8" tooltip="Zemlja"/>
              </a:rPr>
              <a:t>Zemlji</a:t>
            </a:r>
            <a:r>
              <a:rPr lang="sl-SI" dirty="0">
                <a:latin typeface="Comic Sans MS" panose="030F0702030302020204" pitchFamily="66" charset="0"/>
              </a:rPr>
              <a:t> in je potrebna za vse znane oblike </a:t>
            </a:r>
            <a:r>
              <a:rPr lang="sl-SI" dirty="0">
                <a:latin typeface="Comic Sans MS" panose="030F0702030302020204" pitchFamily="66" charset="0"/>
                <a:hlinkClick r:id="rId9" tooltip="Življenje"/>
              </a:rPr>
              <a:t>življenja</a:t>
            </a:r>
            <a:r>
              <a:rPr lang="sl-SI" dirty="0">
                <a:latin typeface="Comic Sans MS" panose="030F0702030302020204" pitchFamily="66" charset="0"/>
              </a:rPr>
              <a:t>. </a:t>
            </a:r>
          </a:p>
          <a:p>
            <a:r>
              <a:rPr lang="sl-SI" dirty="0">
                <a:latin typeface="Comic Sans MS" panose="030F0702030302020204" pitchFamily="66" charset="0"/>
              </a:rPr>
              <a:t>Okoli 70 % Zemljine površine je prekrito z vodo.</a:t>
            </a:r>
          </a:p>
        </p:txBody>
      </p:sp>
      <p:pic>
        <p:nvPicPr>
          <p:cNvPr id="4" name="Slika 3"/>
          <p:cNvPicPr>
            <a:picLocks noChangeAspect="1"/>
          </p:cNvPicPr>
          <p:nvPr/>
        </p:nvPicPr>
        <p:blipFill>
          <a:blip r:embed="rId10"/>
          <a:stretch>
            <a:fillRect/>
          </a:stretch>
        </p:blipFill>
        <p:spPr>
          <a:xfrm>
            <a:off x="8366799" y="0"/>
            <a:ext cx="3825201" cy="2553322"/>
          </a:xfrm>
          <a:prstGeom prst="rect">
            <a:avLst/>
          </a:prstGeom>
        </p:spPr>
      </p:pic>
    </p:spTree>
    <p:extLst>
      <p:ext uri="{BB962C8B-B14F-4D97-AF65-F5344CB8AC3E}">
        <p14:creationId xmlns:p14="http://schemas.microsoft.com/office/powerpoint/2010/main" val="931283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149" y="178677"/>
            <a:ext cx="10364451" cy="1912881"/>
          </a:xfrm>
        </p:spPr>
        <p:txBody>
          <a:bodyPr>
            <a:normAutofit/>
          </a:bodyPr>
          <a:lstStyle/>
          <a:p>
            <a:r>
              <a:rPr lang="sl-SI" dirty="0">
                <a:latin typeface="Comic Sans MS" panose="030F0702030302020204" pitchFamily="66" charset="0"/>
              </a:rPr>
              <a:t>kje najdemo vodo?</a:t>
            </a:r>
          </a:p>
        </p:txBody>
      </p:sp>
      <p:sp>
        <p:nvSpPr>
          <p:cNvPr id="3" name="Označba mesta vsebine 2"/>
          <p:cNvSpPr>
            <a:spLocks noGrp="1"/>
          </p:cNvSpPr>
          <p:nvPr>
            <p:ph sz="quarter" idx="13"/>
          </p:nvPr>
        </p:nvSpPr>
        <p:spPr>
          <a:xfrm>
            <a:off x="913774" y="2312276"/>
            <a:ext cx="10363826" cy="4172607"/>
          </a:xfrm>
        </p:spPr>
        <p:txBody>
          <a:bodyPr>
            <a:normAutofit/>
          </a:bodyPr>
          <a:lstStyle/>
          <a:p>
            <a:r>
              <a:rPr lang="sl-SI" dirty="0">
                <a:latin typeface="Comic Sans MS" panose="030F0702030302020204" pitchFamily="66" charset="0"/>
              </a:rPr>
              <a:t>Voda pokriva približno tri četrtine Zemljine površine. </a:t>
            </a:r>
          </a:p>
          <a:p>
            <a:r>
              <a:rPr lang="sl-SI" dirty="0">
                <a:latin typeface="Comic Sans MS" panose="030F0702030302020204" pitchFamily="66" charset="0"/>
              </a:rPr>
              <a:t>V morjih in oceanih je kar 97,2 % vode, </a:t>
            </a:r>
          </a:p>
          <a:p>
            <a:r>
              <a:rPr lang="sl-SI" dirty="0">
                <a:latin typeface="Comic Sans MS" panose="030F0702030302020204" pitchFamily="66" charset="0"/>
              </a:rPr>
              <a:t>v celinskih vodah, zmrznjene v ledenikih ter v zraku, podtalnici, megli in oblakih, pa preostalih 2,8 %. </a:t>
            </a:r>
          </a:p>
          <a:p>
            <a:r>
              <a:rPr lang="sl-SI" dirty="0">
                <a:latin typeface="Comic Sans MS" panose="030F0702030302020204" pitchFamily="66" charset="0"/>
              </a:rPr>
              <a:t>V vseh živih bitjih je voda. </a:t>
            </a:r>
          </a:p>
          <a:p>
            <a:r>
              <a:rPr lang="sl-SI" dirty="0">
                <a:latin typeface="Comic Sans MS" panose="030F0702030302020204" pitchFamily="66" charset="0"/>
              </a:rPr>
              <a:t>V človeškem telesu je približno 70 % vode. </a:t>
            </a:r>
          </a:p>
          <a:p>
            <a:r>
              <a:rPr lang="sl-SI" dirty="0">
                <a:latin typeface="Comic Sans MS" panose="030F0702030302020204" pitchFamily="66" charset="0"/>
              </a:rPr>
              <a:t>Na dan izloči odrasel človek približno 2,5 litra vode, ki jo je treba nadomestiti. </a:t>
            </a:r>
          </a:p>
          <a:p>
            <a:r>
              <a:rPr lang="sl-SI" dirty="0">
                <a:latin typeface="Comic Sans MS" panose="030F0702030302020204" pitchFamily="66" charset="0"/>
              </a:rPr>
              <a:t>V rastlinah je veliko vode. V solati je vode kar 96 %.</a:t>
            </a:r>
          </a:p>
        </p:txBody>
      </p:sp>
      <p:pic>
        <p:nvPicPr>
          <p:cNvPr id="5" name="Slika 4"/>
          <p:cNvPicPr>
            <a:picLocks noChangeAspect="1"/>
          </p:cNvPicPr>
          <p:nvPr/>
        </p:nvPicPr>
        <p:blipFill>
          <a:blip r:embed="rId2"/>
          <a:stretch>
            <a:fillRect/>
          </a:stretch>
        </p:blipFill>
        <p:spPr>
          <a:xfrm>
            <a:off x="8670597" y="0"/>
            <a:ext cx="3521403" cy="1965434"/>
          </a:xfrm>
          <a:prstGeom prst="rect">
            <a:avLst/>
          </a:prstGeom>
        </p:spPr>
      </p:pic>
    </p:spTree>
    <p:extLst>
      <p:ext uri="{BB962C8B-B14F-4D97-AF65-F5344CB8AC3E}">
        <p14:creationId xmlns:p14="http://schemas.microsoft.com/office/powerpoint/2010/main" val="3740566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latin typeface="Comic Sans MS" panose="030F0702030302020204" pitchFamily="66" charset="0"/>
              </a:rPr>
              <a:t>Kroženje vode</a:t>
            </a:r>
          </a:p>
        </p:txBody>
      </p:sp>
      <p:pic>
        <p:nvPicPr>
          <p:cNvPr id="4" name="Označba mesta vsebine 3"/>
          <p:cNvPicPr>
            <a:picLocks noGrp="1" noChangeAspect="1"/>
          </p:cNvPicPr>
          <p:nvPr>
            <p:ph sz="quarter" idx="13"/>
          </p:nvPr>
        </p:nvPicPr>
        <p:blipFill>
          <a:blip r:embed="rId2"/>
          <a:stretch>
            <a:fillRect/>
          </a:stretch>
        </p:blipFill>
        <p:spPr>
          <a:xfrm>
            <a:off x="2020285" y="1692165"/>
            <a:ext cx="8059136" cy="4963217"/>
          </a:xfrm>
          <a:prstGeom prst="rect">
            <a:avLst/>
          </a:prstGeom>
        </p:spPr>
      </p:pic>
    </p:spTree>
    <p:extLst>
      <p:ext uri="{BB962C8B-B14F-4D97-AF65-F5344CB8AC3E}">
        <p14:creationId xmlns:p14="http://schemas.microsoft.com/office/powerpoint/2010/main" val="289770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latin typeface="Comic Sans MS" panose="030F0702030302020204" pitchFamily="66" charset="0"/>
              </a:rPr>
              <a:t>Na voljo za </a:t>
            </a:r>
            <a:r>
              <a:rPr lang="sl-SI">
                <a:latin typeface="Comic Sans MS" panose="030F0702030302020204" pitchFamily="66" charset="0"/>
              </a:rPr>
              <a:t>uporabo nam </a:t>
            </a:r>
            <a:r>
              <a:rPr lang="sl-SI" dirty="0">
                <a:latin typeface="Comic Sans MS" panose="030F0702030302020204" pitchFamily="66" charset="0"/>
              </a:rPr>
              <a:t>je le 0,02% ZEMELJSKE VODE</a:t>
            </a:r>
            <a:br>
              <a:rPr lang="sl-SI" dirty="0">
                <a:latin typeface="Comic Sans MS" panose="030F0702030302020204" pitchFamily="66" charset="0"/>
              </a:rPr>
            </a:br>
            <a:endParaRPr lang="sl-SI" dirty="0"/>
          </a:p>
        </p:txBody>
      </p:sp>
      <p:sp>
        <p:nvSpPr>
          <p:cNvPr id="3" name="Označba mesta vsebine 2"/>
          <p:cNvSpPr>
            <a:spLocks noGrp="1"/>
          </p:cNvSpPr>
          <p:nvPr>
            <p:ph sz="quarter" idx="13"/>
          </p:nvPr>
        </p:nvSpPr>
        <p:spPr/>
        <p:txBody>
          <a:bodyPr>
            <a:normAutofit lnSpcReduction="10000"/>
          </a:bodyPr>
          <a:lstStyle/>
          <a:p>
            <a:r>
              <a:rPr lang="sl-SI" dirty="0">
                <a:latin typeface="Comic Sans MS" panose="030F0702030302020204" pitchFamily="66" charset="0"/>
              </a:rPr>
              <a:t>Odmislimo slano vodo oceanov, ki je ne moremo uporabljati; </a:t>
            </a:r>
          </a:p>
          <a:p>
            <a:r>
              <a:rPr lang="sl-SI" dirty="0">
                <a:latin typeface="Comic Sans MS" panose="030F0702030302020204" pitchFamily="66" charset="0"/>
              </a:rPr>
              <a:t>zmrznjeno vodo na poljih, ki se je ne smemo dotakniti; </a:t>
            </a:r>
          </a:p>
          <a:p>
            <a:r>
              <a:rPr lang="sl-SI" dirty="0">
                <a:latin typeface="Comic Sans MS" panose="030F0702030302020204" pitchFamily="66" charset="0"/>
              </a:rPr>
              <a:t>vodo zakopano globoko v tleh, ki nam je nedostopna.</a:t>
            </a:r>
          </a:p>
          <a:p>
            <a:r>
              <a:rPr lang="sl-SI" dirty="0">
                <a:latin typeface="Comic Sans MS" panose="030F0702030302020204" pitchFamily="66" charset="0"/>
              </a:rPr>
              <a:t>Koliko je ostane?  Le 0,02% vse vode na našem planetu. </a:t>
            </a:r>
          </a:p>
          <a:p>
            <a:r>
              <a:rPr lang="sl-SI" dirty="0">
                <a:latin typeface="Comic Sans MS" panose="030F0702030302020204" pitchFamily="66" charset="0"/>
              </a:rPr>
              <a:t>Toliko, kot v Bajkalskem jezeru v Rusiji, največjem jezeru na svetu. </a:t>
            </a:r>
          </a:p>
          <a:p>
            <a:r>
              <a:rPr lang="sl-SI" dirty="0">
                <a:latin typeface="Comic Sans MS" panose="030F0702030302020204" pitchFamily="66" charset="0"/>
              </a:rPr>
              <a:t>To je količina vode, ki jo narava vsako leto da ljudem in vsem drugim kopenskim bitjem.</a:t>
            </a:r>
          </a:p>
          <a:p>
            <a:endParaRPr lang="sl-SI" dirty="0"/>
          </a:p>
        </p:txBody>
      </p:sp>
    </p:spTree>
    <p:extLst>
      <p:ext uri="{BB962C8B-B14F-4D97-AF65-F5344CB8AC3E}">
        <p14:creationId xmlns:p14="http://schemas.microsoft.com/office/powerpoint/2010/main" val="3739725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latin typeface="Comic Sans MS" panose="030F0702030302020204" pitchFamily="66" charset="0"/>
              </a:rPr>
              <a:t>KDAJ BO ČISTA PITNA VODA NA VOLJO VSEM?</a:t>
            </a:r>
            <a:br>
              <a:rPr lang="sl-SI" dirty="0">
                <a:latin typeface="Comic Sans MS" panose="030F0702030302020204" pitchFamily="66" charset="0"/>
              </a:rPr>
            </a:br>
            <a:endParaRPr lang="sl-SI" dirty="0">
              <a:latin typeface="Comic Sans MS" panose="030F0702030302020204" pitchFamily="66" charset="0"/>
            </a:endParaRPr>
          </a:p>
        </p:txBody>
      </p:sp>
      <p:sp>
        <p:nvSpPr>
          <p:cNvPr id="3" name="Označba mesta vsebine 2"/>
          <p:cNvSpPr>
            <a:spLocks noGrp="1"/>
          </p:cNvSpPr>
          <p:nvPr>
            <p:ph sz="quarter" idx="13"/>
          </p:nvPr>
        </p:nvSpPr>
        <p:spPr/>
        <p:txBody>
          <a:bodyPr/>
          <a:lstStyle/>
          <a:p>
            <a:r>
              <a:rPr lang="sl-SI" dirty="0">
                <a:latin typeface="Comic Sans MS" panose="030F0702030302020204" pitchFamily="66" charset="0"/>
              </a:rPr>
              <a:t>Leta 1990 je dostop do čiste pitne vode imelo 77 % svetovne populacije. </a:t>
            </a:r>
          </a:p>
          <a:p>
            <a:r>
              <a:rPr lang="sl-SI" dirty="0">
                <a:latin typeface="Comic Sans MS" panose="030F0702030302020204" pitchFamily="66" charset="0"/>
              </a:rPr>
              <a:t>Leta 2012 je ta odstotek narastel na 87 % </a:t>
            </a:r>
          </a:p>
          <a:p>
            <a:pPr marL="0" indent="0">
              <a:buNone/>
            </a:pPr>
            <a:endParaRPr lang="sl-SI" dirty="0">
              <a:latin typeface="Comic Sans MS" panose="030F0702030302020204" pitchFamily="66" charset="0"/>
            </a:endParaRPr>
          </a:p>
          <a:p>
            <a:endParaRPr lang="sl-SI" dirty="0">
              <a:latin typeface="Comic Sans MS" panose="030F0702030302020204" pitchFamily="66" charset="0"/>
            </a:endParaRPr>
          </a:p>
        </p:txBody>
      </p:sp>
      <p:pic>
        <p:nvPicPr>
          <p:cNvPr id="4" name="Slika 3"/>
          <p:cNvPicPr>
            <a:picLocks noChangeAspect="1"/>
          </p:cNvPicPr>
          <p:nvPr/>
        </p:nvPicPr>
        <p:blipFill>
          <a:blip r:embed="rId2"/>
          <a:stretch>
            <a:fillRect/>
          </a:stretch>
        </p:blipFill>
        <p:spPr>
          <a:xfrm>
            <a:off x="1383587" y="3783724"/>
            <a:ext cx="3872790" cy="2900854"/>
          </a:xfrm>
          <a:prstGeom prst="rect">
            <a:avLst/>
          </a:prstGeom>
        </p:spPr>
      </p:pic>
    </p:spTree>
    <p:extLst>
      <p:ext uri="{BB962C8B-B14F-4D97-AF65-F5344CB8AC3E}">
        <p14:creationId xmlns:p14="http://schemas.microsoft.com/office/powerpoint/2010/main" val="3924293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4800" dirty="0">
                <a:latin typeface="Comic Sans MS" panose="030F0702030302020204" pitchFamily="66" charset="0"/>
              </a:rPr>
              <a:t>VODNI ODTIS</a:t>
            </a:r>
            <a:r>
              <a:rPr lang="sl-SI" dirty="0"/>
              <a:t/>
            </a:r>
            <a:br>
              <a:rPr lang="sl-SI" dirty="0"/>
            </a:br>
            <a:endParaRPr lang="sl-SI" dirty="0">
              <a:latin typeface="Comic Sans MS" panose="030F0702030302020204" pitchFamily="66" charset="0"/>
            </a:endParaRPr>
          </a:p>
        </p:txBody>
      </p:sp>
      <p:sp>
        <p:nvSpPr>
          <p:cNvPr id="3" name="Označba mesta vsebine 2"/>
          <p:cNvSpPr>
            <a:spLocks noGrp="1"/>
          </p:cNvSpPr>
          <p:nvPr>
            <p:ph sz="quarter" idx="13"/>
          </p:nvPr>
        </p:nvSpPr>
        <p:spPr/>
        <p:txBody>
          <a:bodyPr/>
          <a:lstStyle/>
          <a:p>
            <a:r>
              <a:rPr lang="sl-SI" dirty="0">
                <a:latin typeface="Comic Sans MS" panose="030F0702030302020204" pitchFamily="66" charset="0"/>
              </a:rPr>
              <a:t>Govorimo tudi o navidezni (virtualni) vodi. </a:t>
            </a:r>
          </a:p>
          <a:p>
            <a:r>
              <a:rPr lang="sl-SI" dirty="0">
                <a:latin typeface="Comic Sans MS" panose="030F0702030302020204" pitchFamily="66" charset="0"/>
              </a:rPr>
              <a:t>To izračunamo z upoštevanjem prostornine vode, ki smo jo porabili ali onesnažili ob proizvodnji posameznega izdelka</a:t>
            </a:r>
          </a:p>
        </p:txBody>
      </p:sp>
      <p:pic>
        <p:nvPicPr>
          <p:cNvPr id="4" name="Slika 3"/>
          <p:cNvPicPr>
            <a:picLocks noChangeAspect="1"/>
          </p:cNvPicPr>
          <p:nvPr/>
        </p:nvPicPr>
        <p:blipFill>
          <a:blip r:embed="rId2"/>
          <a:stretch>
            <a:fillRect/>
          </a:stretch>
        </p:blipFill>
        <p:spPr>
          <a:xfrm>
            <a:off x="94592" y="3656085"/>
            <a:ext cx="3100551" cy="3170383"/>
          </a:xfrm>
          <a:prstGeom prst="rect">
            <a:avLst/>
          </a:prstGeom>
        </p:spPr>
      </p:pic>
    </p:spTree>
    <p:extLst>
      <p:ext uri="{BB962C8B-B14F-4D97-AF65-F5344CB8AC3E}">
        <p14:creationId xmlns:p14="http://schemas.microsoft.com/office/powerpoint/2010/main" val="2210343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latin typeface="Comic Sans MS" panose="030F0702030302020204" pitchFamily="66" charset="0"/>
              </a:rPr>
              <a:t>Koliko vode porabimo?</a:t>
            </a:r>
          </a:p>
        </p:txBody>
      </p:sp>
      <p:sp>
        <p:nvSpPr>
          <p:cNvPr id="3" name="Označba mesta vsebine 2"/>
          <p:cNvSpPr>
            <a:spLocks noGrp="1"/>
          </p:cNvSpPr>
          <p:nvPr>
            <p:ph sz="quarter" idx="13"/>
          </p:nvPr>
        </p:nvSpPr>
        <p:spPr/>
        <p:txBody>
          <a:bodyPr>
            <a:normAutofit fontScale="92500" lnSpcReduction="10000"/>
          </a:bodyPr>
          <a:lstStyle/>
          <a:p>
            <a:r>
              <a:rPr lang="sl-SI" dirty="0">
                <a:latin typeface="Comic Sans MS" panose="030F0702030302020204" pitchFamily="66" charset="0"/>
              </a:rPr>
              <a:t>Potrebnih je 1.000 litrov vode, da proizvedemo liter mleka (voda, ki jo popije krava, voda v živalski krmi in voda za pranje); </a:t>
            </a:r>
          </a:p>
          <a:p>
            <a:r>
              <a:rPr lang="sl-SI" dirty="0">
                <a:latin typeface="Comic Sans MS" panose="030F0702030302020204" pitchFamily="66" charset="0"/>
              </a:rPr>
              <a:t>3.920 litrov, da proizvedemo kilogram piščanca (30 litrov za pitje in 6.630 litrov, da zraste njegova hrana (žitarice in olja)); </a:t>
            </a:r>
          </a:p>
          <a:p>
            <a:r>
              <a:rPr lang="sl-SI" dirty="0">
                <a:latin typeface="Comic Sans MS" panose="030F0702030302020204" pitchFamily="66" charset="0"/>
              </a:rPr>
              <a:t>100 litrov, da proizvedemo kilogram bombaža (voda zlasti za namakanje); </a:t>
            </a:r>
          </a:p>
          <a:p>
            <a:r>
              <a:rPr lang="sl-SI" dirty="0">
                <a:latin typeface="Comic Sans MS" panose="030F0702030302020204" pitchFamily="66" charset="0"/>
              </a:rPr>
              <a:t>15.155 litrov vode, da proizvedemo kilogram govedine (120 litrov za pitje, 35 litrov za pranje in 15.000 litrov za proizvodnjo živalske krme).</a:t>
            </a:r>
          </a:p>
          <a:p>
            <a:endParaRPr lang="sl-SI" dirty="0"/>
          </a:p>
        </p:txBody>
      </p:sp>
      <p:pic>
        <p:nvPicPr>
          <p:cNvPr id="4" name="Slika 3"/>
          <p:cNvPicPr>
            <a:picLocks noChangeAspect="1"/>
          </p:cNvPicPr>
          <p:nvPr/>
        </p:nvPicPr>
        <p:blipFill>
          <a:blip r:embed="rId2"/>
          <a:stretch>
            <a:fillRect/>
          </a:stretch>
        </p:blipFill>
        <p:spPr>
          <a:xfrm>
            <a:off x="9844908" y="27064"/>
            <a:ext cx="2171700" cy="2105025"/>
          </a:xfrm>
          <a:prstGeom prst="rect">
            <a:avLst/>
          </a:prstGeom>
        </p:spPr>
      </p:pic>
    </p:spTree>
    <p:extLst>
      <p:ext uri="{BB962C8B-B14F-4D97-AF65-F5344CB8AC3E}">
        <p14:creationId xmlns:p14="http://schemas.microsoft.com/office/powerpoint/2010/main" val="1373049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Kapljic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TM04033925[[fn=Kapljica]]</Template>
  <TotalTime>62</TotalTime>
  <Words>553</Words>
  <Application>Microsoft Office PowerPoint</Application>
  <PresentationFormat>Širokozaslonsko</PresentationFormat>
  <Paragraphs>53</Paragraphs>
  <Slides>12</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12</vt:i4>
      </vt:variant>
    </vt:vector>
  </HeadingPairs>
  <TitlesOfParts>
    <vt:vector size="16" baseType="lpstr">
      <vt:lpstr>Arial</vt:lpstr>
      <vt:lpstr>Comic Sans MS</vt:lpstr>
      <vt:lpstr>Tw Cen MT</vt:lpstr>
      <vt:lpstr>Kapljica</vt:lpstr>
      <vt:lpstr>ŽEJNI SVET –   VODA ZA VSE LJUDI</vt:lpstr>
      <vt:lpstr>Čudež vode</vt:lpstr>
      <vt:lpstr>Kaj je voda?</vt:lpstr>
      <vt:lpstr>kje najdemo vodo?</vt:lpstr>
      <vt:lpstr>Kroženje vode</vt:lpstr>
      <vt:lpstr>Na voljo za uporabo nam je le 0,02% ZEMELJSKE VODE </vt:lpstr>
      <vt:lpstr>KDAJ BO ČISTA PITNA VODA NA VOLJO VSEM? </vt:lpstr>
      <vt:lpstr>VODNI ODTIS </vt:lpstr>
      <vt:lpstr>Koliko vode porabimo?</vt:lpstr>
      <vt:lpstr>PowerPointova predstavitev</vt:lpstr>
      <vt:lpstr>Svetovni dan vode</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ŽEJNI SVET – VODA ZA VSE LJUDI</dc:title>
  <dc:creator>Špela</dc:creator>
  <cp:lastModifiedBy>Pouk</cp:lastModifiedBy>
  <cp:revision>9</cp:revision>
  <dcterms:created xsi:type="dcterms:W3CDTF">2020-04-22T13:00:21Z</dcterms:created>
  <dcterms:modified xsi:type="dcterms:W3CDTF">2020-04-23T19:52:40Z</dcterms:modified>
</cp:coreProperties>
</file>