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4" r:id="rId1"/>
  </p:sldMasterIdLst>
  <p:notesMasterIdLst>
    <p:notesMasterId r:id="rId14"/>
  </p:notesMasterIdLst>
  <p:sldIdLst>
    <p:sldId id="256" r:id="rId2"/>
    <p:sldId id="260" r:id="rId3"/>
    <p:sldId id="261" r:id="rId4"/>
    <p:sldId id="264" r:id="rId5"/>
    <p:sldId id="257" r:id="rId6"/>
    <p:sldId id="258" r:id="rId7"/>
    <p:sldId id="259" r:id="rId8"/>
    <p:sldId id="268" r:id="rId9"/>
    <p:sldId id="274" r:id="rId10"/>
    <p:sldId id="275" r:id="rId11"/>
    <p:sldId id="276" r:id="rId12"/>
    <p:sldId id="277" r:id="rId13"/>
  </p:sldIdLst>
  <p:sldSz cx="9144000" cy="5143500" type="screen16x9"/>
  <p:notesSz cx="6858000" cy="9144000"/>
  <p:embeddedFontLst>
    <p:embeddedFont>
      <p:font typeface="Manrope" panose="020B0604020202020204" charset="0"/>
      <p:regular r:id="rId15"/>
      <p:bold r:id="rId16"/>
    </p:embeddedFont>
    <p:embeddedFont>
      <p:font typeface="Anaheim" panose="020B0604020202020204" charset="0"/>
      <p:regular r:id="rId17"/>
    </p:embeddedFont>
    <p:embeddedFont>
      <p:font typeface="Handlee" panose="020B0604020202020204" charset="0"/>
      <p:regular r:id="rId18"/>
    </p:embeddedFont>
    <p:embeddedFont>
      <p:font typeface="Manrope ExtraBold" panose="020B0604020202020204" charset="0"/>
      <p:bold r:id="rId19"/>
    </p:embeddedFont>
    <p:embeddedFont>
      <p:font typeface="Francois One" panose="020B0604020202020204" charset="0"/>
      <p:regular r:id="rId20"/>
    </p:embeddedFont>
    <p:embeddedFont>
      <p:font typeface="Pacifico" panose="020B0604020202020204" charset="0"/>
      <p:regular r:id="rId21"/>
    </p:embeddedFont>
    <p:embeddedFont>
      <p:font typeface="Architects Daughter" panose="020B0604020202020204" charset="0"/>
      <p:regular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Barlow" panose="020B0604020202020204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45D"/>
    <a:srgbClr val="C0EDF3"/>
    <a:srgbClr val="80A67D"/>
    <a:srgbClr val="D2F0F7"/>
    <a:srgbClr val="FF0000"/>
    <a:srgbClr val="B4E8F3"/>
    <a:srgbClr val="E4F7FD"/>
    <a:srgbClr val="C9EEF7"/>
    <a:srgbClr val="005FA3"/>
    <a:srgbClr val="0A31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B9E25FA-21C2-4958-B698-C6870F91B7C3}">
  <a:tblStyle styleId="{2B9E25FA-21C2-4958-B698-C6870F91B7C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60" autoAdjust="0"/>
    <p:restoredTop sz="93979" autoAdjust="0"/>
  </p:normalViewPr>
  <p:slideViewPr>
    <p:cSldViewPr snapToGrid="0">
      <p:cViewPr varScale="1">
        <p:scale>
          <a:sx n="79" d="100"/>
          <a:sy n="79" d="100"/>
        </p:scale>
        <p:origin x="1008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gdef1605217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5" name="Google Shape;685;gdef1605217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344445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de5cc0fb88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de5cc0fb88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372212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def1605217_0_3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def1605217_0_3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de9eff14ca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de9eff14ca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de5cc0fb88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de5cc0fb88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de9eff14c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de9eff14c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de5cc0fb88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de5cc0fb88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de5cc0fb88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de5cc0fb88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gde9eff1d5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0" name="Google Shape;420;gde9eff1d5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gdef1605217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7" name="Google Shape;647;gdef1605217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41350" y="3936950"/>
            <a:ext cx="3141251" cy="1748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727574" y="-718425"/>
            <a:ext cx="2360638" cy="1748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68450" y="-471725"/>
            <a:ext cx="3141251" cy="1748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425125" y="1613826"/>
            <a:ext cx="1189695" cy="486299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713225" y="1276349"/>
            <a:ext cx="4261200" cy="2052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51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713225" y="3507075"/>
            <a:ext cx="4260300" cy="322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10_1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07796" y="151125"/>
            <a:ext cx="1865234" cy="619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0"/>
          <p:cNvSpPr txBox="1">
            <a:spLocks noGrp="1"/>
          </p:cNvSpPr>
          <p:nvPr>
            <p:ph type="title"/>
          </p:nvPr>
        </p:nvSpPr>
        <p:spPr>
          <a:xfrm>
            <a:off x="713225" y="521208"/>
            <a:ext cx="77175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arlow"/>
                <a:ea typeface="Barlow"/>
                <a:cs typeface="Barlow"/>
                <a:sym typeface="Barlow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arlow"/>
                <a:ea typeface="Barlow"/>
                <a:cs typeface="Barlow"/>
                <a:sym typeface="Barlow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arlow"/>
                <a:ea typeface="Barlow"/>
                <a:cs typeface="Barlow"/>
                <a:sym typeface="Barlow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arlow"/>
                <a:ea typeface="Barlow"/>
                <a:cs typeface="Barlow"/>
                <a:sym typeface="Barlow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arlow"/>
                <a:ea typeface="Barlow"/>
                <a:cs typeface="Barlow"/>
                <a:sym typeface="Barlow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arlow"/>
                <a:ea typeface="Barlow"/>
                <a:cs typeface="Barlow"/>
                <a:sym typeface="Barlow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arlow"/>
                <a:ea typeface="Barlow"/>
                <a:cs typeface="Barlow"/>
                <a:sym typeface="Barlow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1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5"/>
          <p:cNvSpPr/>
          <p:nvPr/>
        </p:nvSpPr>
        <p:spPr>
          <a:xfrm>
            <a:off x="4625875" y="558900"/>
            <a:ext cx="3804900" cy="40404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1_1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6"/>
          <p:cNvSpPr/>
          <p:nvPr/>
        </p:nvSpPr>
        <p:spPr>
          <a:xfrm>
            <a:off x="5370950" y="-461650"/>
            <a:ext cx="5990100" cy="5990100"/>
          </a:xfrm>
          <a:prstGeom prst="teardrop">
            <a:avLst>
              <a:gd name="adj" fmla="val 10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41350" y="3936950"/>
            <a:ext cx="3141251" cy="1748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68450" y="-471725"/>
            <a:ext cx="3141251" cy="174897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2286024" y="2445142"/>
            <a:ext cx="4572000" cy="729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000" b="0">
                <a:latin typeface="Manrope ExtraBold"/>
                <a:ea typeface="Manrope ExtraBold"/>
                <a:cs typeface="Manrope ExtraBold"/>
                <a:sym typeface="Manrope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2285975" y="3305048"/>
            <a:ext cx="4572000" cy="272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 idx="2" hasCustomPrompt="1"/>
          </p:nvPr>
        </p:nvSpPr>
        <p:spPr>
          <a:xfrm>
            <a:off x="4088272" y="1540232"/>
            <a:ext cx="967500" cy="1067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5000" b="0">
                <a:latin typeface="Manrope ExtraBold"/>
                <a:ea typeface="Manrope ExtraBold"/>
                <a:cs typeface="Manrope ExtraBold"/>
                <a:sym typeface="Manrope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713225" y="521225"/>
            <a:ext cx="77175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arlow"/>
                <a:ea typeface="Barlow"/>
                <a:cs typeface="Barlow"/>
                <a:sym typeface="Barlow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arlow"/>
                <a:ea typeface="Barlow"/>
                <a:cs typeface="Barlow"/>
                <a:sym typeface="Barlow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arlow"/>
                <a:ea typeface="Barlow"/>
                <a:cs typeface="Barlow"/>
                <a:sym typeface="Barlow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arlow"/>
                <a:ea typeface="Barlow"/>
                <a:cs typeface="Barlow"/>
                <a:sym typeface="Barlow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arlow"/>
                <a:ea typeface="Barlow"/>
                <a:cs typeface="Barlow"/>
                <a:sym typeface="Barlow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arlow"/>
                <a:ea typeface="Barlow"/>
                <a:cs typeface="Barlow"/>
                <a:sym typeface="Barlow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arlow"/>
                <a:ea typeface="Barlow"/>
                <a:cs typeface="Barlow"/>
                <a:sym typeface="Barlow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ubTitle" idx="1"/>
          </p:nvPr>
        </p:nvSpPr>
        <p:spPr>
          <a:xfrm>
            <a:off x="713225" y="1377075"/>
            <a:ext cx="7717500" cy="3222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naheim"/>
              <a:buAutoNum type="arabicPeriod"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AutoNum type="alphaLcPeriod"/>
              <a:defRPr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AutoNum type="romanLcPeriod"/>
              <a:defRPr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AutoNum type="arabicPeriod"/>
              <a:defRPr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AutoNum type="alphaLcPeriod"/>
              <a:defRPr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AutoNum type="romanLcPeriod"/>
              <a:defRPr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AutoNum type="arabicPeriod"/>
              <a:defRPr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AutoNum type="alphaLcPeriod"/>
              <a:defRPr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AutoNum type="romanLcPeriod"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pic>
        <p:nvPicPr>
          <p:cNvPr id="24" name="Google Shape;24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74871" y="4284600"/>
            <a:ext cx="969129" cy="629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4"/>
          <p:cNvPicPr preferRelativeResize="0"/>
          <p:nvPr/>
        </p:nvPicPr>
        <p:blipFill rotWithShape="1">
          <a:blip r:embed="rId4">
            <a:alphaModFix/>
          </a:blip>
          <a:srcRect t="835" b="826"/>
          <a:stretch/>
        </p:blipFill>
        <p:spPr>
          <a:xfrm>
            <a:off x="169300" y="365963"/>
            <a:ext cx="1189695" cy="486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6"/>
          <p:cNvPicPr preferRelativeResize="0"/>
          <p:nvPr/>
        </p:nvPicPr>
        <p:blipFill rotWithShape="1">
          <a:blip r:embed="rId3">
            <a:alphaModFix/>
          </a:blip>
          <a:srcRect t="835" b="826"/>
          <a:stretch/>
        </p:blipFill>
        <p:spPr>
          <a:xfrm>
            <a:off x="190450" y="181451"/>
            <a:ext cx="1189695" cy="486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28121" y="573575"/>
            <a:ext cx="1865234" cy="619500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713225" y="521208"/>
            <a:ext cx="77175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arlow"/>
                <a:ea typeface="Barlow"/>
                <a:cs typeface="Barlow"/>
                <a:sym typeface="Barlow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arlow"/>
                <a:ea typeface="Barlow"/>
                <a:cs typeface="Barlow"/>
                <a:sym typeface="Barlow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arlow"/>
                <a:ea typeface="Barlow"/>
                <a:cs typeface="Barlow"/>
                <a:sym typeface="Barlow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arlow"/>
                <a:ea typeface="Barlow"/>
                <a:cs typeface="Barlow"/>
                <a:sym typeface="Barlow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arlow"/>
                <a:ea typeface="Barlow"/>
                <a:cs typeface="Barlow"/>
                <a:sym typeface="Barlow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arlow"/>
                <a:ea typeface="Barlow"/>
                <a:cs typeface="Barlow"/>
                <a:sym typeface="Barlow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arlow"/>
                <a:ea typeface="Barlow"/>
                <a:cs typeface="Barlow"/>
                <a:sym typeface="Barlow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9"/>
          <p:cNvSpPr txBox="1">
            <a:spLocks noGrp="1"/>
          </p:cNvSpPr>
          <p:nvPr>
            <p:ph type="title"/>
          </p:nvPr>
        </p:nvSpPr>
        <p:spPr>
          <a:xfrm>
            <a:off x="1128350" y="1659469"/>
            <a:ext cx="3776400" cy="76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ubTitle" idx="1"/>
          </p:nvPr>
        </p:nvSpPr>
        <p:spPr>
          <a:xfrm>
            <a:off x="1128350" y="2492831"/>
            <a:ext cx="3241500" cy="99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pic>
        <p:nvPicPr>
          <p:cNvPr id="46" name="Google Shape;46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41350" y="3936950"/>
            <a:ext cx="3141251" cy="1748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Google Shape;47;p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08150" y="3735275"/>
            <a:ext cx="1857375" cy="2095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68450" y="-471725"/>
            <a:ext cx="3141251" cy="1748975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>
            <a:spLocks noGrp="1"/>
          </p:cNvSpPr>
          <p:nvPr>
            <p:ph type="title"/>
          </p:nvPr>
        </p:nvSpPr>
        <p:spPr>
          <a:xfrm>
            <a:off x="713225" y="521208"/>
            <a:ext cx="77175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arlow"/>
                <a:ea typeface="Barlow"/>
                <a:cs typeface="Barlow"/>
                <a:sym typeface="Barlow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arlow"/>
                <a:ea typeface="Barlow"/>
                <a:cs typeface="Barlow"/>
                <a:sym typeface="Barlow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arlow"/>
                <a:ea typeface="Barlow"/>
                <a:cs typeface="Barlow"/>
                <a:sym typeface="Barlow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arlow"/>
                <a:ea typeface="Barlow"/>
                <a:cs typeface="Barlow"/>
                <a:sym typeface="Barlow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arlow"/>
                <a:ea typeface="Barlow"/>
                <a:cs typeface="Barlow"/>
                <a:sym typeface="Barlow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arlow"/>
                <a:ea typeface="Barlow"/>
                <a:cs typeface="Barlow"/>
                <a:sym typeface="Barlow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arlow"/>
                <a:ea typeface="Barlow"/>
                <a:cs typeface="Barlow"/>
                <a:sym typeface="Barlow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subTitle" idx="1"/>
          </p:nvPr>
        </p:nvSpPr>
        <p:spPr>
          <a:xfrm>
            <a:off x="2012024" y="1790600"/>
            <a:ext cx="24930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subTitle" idx="2"/>
          </p:nvPr>
        </p:nvSpPr>
        <p:spPr>
          <a:xfrm>
            <a:off x="2012031" y="1402300"/>
            <a:ext cx="2496300" cy="319500"/>
          </a:xfrm>
          <a:prstGeom prst="rect">
            <a:avLst/>
          </a:prstGeom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Architects Daughter"/>
              <a:buNone/>
              <a:defRPr sz="2100">
                <a:solidFill>
                  <a:schemeClr val="accent1"/>
                </a:solidFill>
                <a:latin typeface="Manrope ExtraBold"/>
                <a:ea typeface="Manrope ExtraBold"/>
                <a:cs typeface="Manrope ExtraBold"/>
                <a:sym typeface="Manrope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Pacifico"/>
              <a:buNone/>
              <a:defRPr b="1">
                <a:solidFill>
                  <a:schemeClr val="accent3"/>
                </a:solidFill>
                <a:latin typeface="Pacifico"/>
                <a:ea typeface="Pacifico"/>
                <a:cs typeface="Pacifico"/>
                <a:sym typeface="Pacific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Pacifico"/>
              <a:buNone/>
              <a:defRPr b="1">
                <a:solidFill>
                  <a:schemeClr val="accent3"/>
                </a:solidFill>
                <a:latin typeface="Pacifico"/>
                <a:ea typeface="Pacifico"/>
                <a:cs typeface="Pacifico"/>
                <a:sym typeface="Pacific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Pacifico"/>
              <a:buNone/>
              <a:defRPr b="1">
                <a:solidFill>
                  <a:schemeClr val="accent3"/>
                </a:solidFill>
                <a:latin typeface="Pacifico"/>
                <a:ea typeface="Pacifico"/>
                <a:cs typeface="Pacifico"/>
                <a:sym typeface="Pacific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Pacifico"/>
              <a:buNone/>
              <a:defRPr b="1">
                <a:solidFill>
                  <a:schemeClr val="accent3"/>
                </a:solidFill>
                <a:latin typeface="Pacifico"/>
                <a:ea typeface="Pacifico"/>
                <a:cs typeface="Pacifico"/>
                <a:sym typeface="Pacific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Pacifico"/>
              <a:buNone/>
              <a:defRPr b="1">
                <a:solidFill>
                  <a:schemeClr val="accent3"/>
                </a:solidFill>
                <a:latin typeface="Pacifico"/>
                <a:ea typeface="Pacifico"/>
                <a:cs typeface="Pacifico"/>
                <a:sym typeface="Pacific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Pacifico"/>
              <a:buNone/>
              <a:defRPr b="1">
                <a:solidFill>
                  <a:schemeClr val="accent3"/>
                </a:solidFill>
                <a:latin typeface="Pacifico"/>
                <a:ea typeface="Pacifico"/>
                <a:cs typeface="Pacifico"/>
                <a:sym typeface="Pacific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Pacifico"/>
              <a:buNone/>
              <a:defRPr b="1">
                <a:solidFill>
                  <a:schemeClr val="accent3"/>
                </a:solidFill>
                <a:latin typeface="Pacifico"/>
                <a:ea typeface="Pacifico"/>
                <a:cs typeface="Pacifico"/>
                <a:sym typeface="Pacific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Pacifico"/>
              <a:buNone/>
              <a:defRPr b="1">
                <a:solidFill>
                  <a:schemeClr val="accent3"/>
                </a:solidFill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title" idx="3" hasCustomPrompt="1"/>
          </p:nvPr>
        </p:nvSpPr>
        <p:spPr>
          <a:xfrm>
            <a:off x="964356" y="1402300"/>
            <a:ext cx="855300" cy="919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3300" b="0">
                <a:latin typeface="Manrope ExtraBold"/>
                <a:ea typeface="Manrope ExtraBold"/>
                <a:cs typeface="Manrope ExtraBold"/>
                <a:sym typeface="Manrope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1" name="Google Shape;61;p13"/>
          <p:cNvSpPr txBox="1">
            <a:spLocks noGrp="1"/>
          </p:cNvSpPr>
          <p:nvPr>
            <p:ph type="subTitle" idx="4"/>
          </p:nvPr>
        </p:nvSpPr>
        <p:spPr>
          <a:xfrm>
            <a:off x="2012031" y="3570807"/>
            <a:ext cx="24963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subTitle" idx="5"/>
          </p:nvPr>
        </p:nvSpPr>
        <p:spPr>
          <a:xfrm>
            <a:off x="2012031" y="3183475"/>
            <a:ext cx="2496300" cy="411600"/>
          </a:xfrm>
          <a:prstGeom prst="rect">
            <a:avLst/>
          </a:prstGeom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Architects Daughter"/>
              <a:buNone/>
              <a:defRPr sz="2100">
                <a:solidFill>
                  <a:schemeClr val="accent1"/>
                </a:solidFill>
                <a:latin typeface="Manrope ExtraBold"/>
                <a:ea typeface="Manrope ExtraBold"/>
                <a:cs typeface="Manrope ExtraBold"/>
                <a:sym typeface="Manrope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Pacifico"/>
              <a:buNone/>
              <a:defRPr b="1">
                <a:solidFill>
                  <a:schemeClr val="accent3"/>
                </a:solidFill>
                <a:latin typeface="Pacifico"/>
                <a:ea typeface="Pacifico"/>
                <a:cs typeface="Pacifico"/>
                <a:sym typeface="Pacific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Pacifico"/>
              <a:buNone/>
              <a:defRPr b="1">
                <a:solidFill>
                  <a:schemeClr val="accent3"/>
                </a:solidFill>
                <a:latin typeface="Pacifico"/>
                <a:ea typeface="Pacifico"/>
                <a:cs typeface="Pacifico"/>
                <a:sym typeface="Pacific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Pacifico"/>
              <a:buNone/>
              <a:defRPr b="1">
                <a:solidFill>
                  <a:schemeClr val="accent3"/>
                </a:solidFill>
                <a:latin typeface="Pacifico"/>
                <a:ea typeface="Pacifico"/>
                <a:cs typeface="Pacifico"/>
                <a:sym typeface="Pacific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Pacifico"/>
              <a:buNone/>
              <a:defRPr b="1">
                <a:solidFill>
                  <a:schemeClr val="accent3"/>
                </a:solidFill>
                <a:latin typeface="Pacifico"/>
                <a:ea typeface="Pacifico"/>
                <a:cs typeface="Pacifico"/>
                <a:sym typeface="Pacific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Pacifico"/>
              <a:buNone/>
              <a:defRPr b="1">
                <a:solidFill>
                  <a:schemeClr val="accent3"/>
                </a:solidFill>
                <a:latin typeface="Pacifico"/>
                <a:ea typeface="Pacifico"/>
                <a:cs typeface="Pacifico"/>
                <a:sym typeface="Pacific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Pacifico"/>
              <a:buNone/>
              <a:defRPr b="1">
                <a:solidFill>
                  <a:schemeClr val="accent3"/>
                </a:solidFill>
                <a:latin typeface="Pacifico"/>
                <a:ea typeface="Pacifico"/>
                <a:cs typeface="Pacifico"/>
                <a:sym typeface="Pacific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Pacifico"/>
              <a:buNone/>
              <a:defRPr b="1">
                <a:solidFill>
                  <a:schemeClr val="accent3"/>
                </a:solidFill>
                <a:latin typeface="Pacifico"/>
                <a:ea typeface="Pacifico"/>
                <a:cs typeface="Pacifico"/>
                <a:sym typeface="Pacific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Pacifico"/>
              <a:buNone/>
              <a:defRPr b="1">
                <a:solidFill>
                  <a:schemeClr val="accent3"/>
                </a:solidFill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title" idx="6" hasCustomPrompt="1"/>
          </p:nvPr>
        </p:nvSpPr>
        <p:spPr>
          <a:xfrm>
            <a:off x="964356" y="3183475"/>
            <a:ext cx="855300" cy="919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3300" b="0">
                <a:latin typeface="Manrope ExtraBold"/>
                <a:ea typeface="Manrope ExtraBold"/>
                <a:cs typeface="Manrope ExtraBold"/>
                <a:sym typeface="Manrope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4" name="Google Shape;64;p13"/>
          <p:cNvSpPr txBox="1">
            <a:spLocks noGrp="1"/>
          </p:cNvSpPr>
          <p:nvPr>
            <p:ph type="subTitle" idx="7"/>
          </p:nvPr>
        </p:nvSpPr>
        <p:spPr>
          <a:xfrm>
            <a:off x="5817256" y="1794146"/>
            <a:ext cx="24963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13"/>
          <p:cNvSpPr txBox="1">
            <a:spLocks noGrp="1"/>
          </p:cNvSpPr>
          <p:nvPr>
            <p:ph type="subTitle" idx="8"/>
          </p:nvPr>
        </p:nvSpPr>
        <p:spPr>
          <a:xfrm>
            <a:off x="5817257" y="1402300"/>
            <a:ext cx="2496300" cy="320100"/>
          </a:xfrm>
          <a:prstGeom prst="rect">
            <a:avLst/>
          </a:prstGeom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Architects Daughter"/>
              <a:buNone/>
              <a:defRPr sz="2100">
                <a:solidFill>
                  <a:schemeClr val="accent1"/>
                </a:solidFill>
                <a:latin typeface="Manrope ExtraBold"/>
                <a:ea typeface="Manrope ExtraBold"/>
                <a:cs typeface="Manrope ExtraBold"/>
                <a:sym typeface="Manrope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Pacifico"/>
              <a:buNone/>
              <a:defRPr b="1">
                <a:solidFill>
                  <a:schemeClr val="accent3"/>
                </a:solidFill>
                <a:latin typeface="Pacifico"/>
                <a:ea typeface="Pacifico"/>
                <a:cs typeface="Pacifico"/>
                <a:sym typeface="Pacific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Pacifico"/>
              <a:buNone/>
              <a:defRPr b="1">
                <a:solidFill>
                  <a:schemeClr val="accent3"/>
                </a:solidFill>
                <a:latin typeface="Pacifico"/>
                <a:ea typeface="Pacifico"/>
                <a:cs typeface="Pacifico"/>
                <a:sym typeface="Pacific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Pacifico"/>
              <a:buNone/>
              <a:defRPr b="1">
                <a:solidFill>
                  <a:schemeClr val="accent3"/>
                </a:solidFill>
                <a:latin typeface="Pacifico"/>
                <a:ea typeface="Pacifico"/>
                <a:cs typeface="Pacifico"/>
                <a:sym typeface="Pacific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Pacifico"/>
              <a:buNone/>
              <a:defRPr b="1">
                <a:solidFill>
                  <a:schemeClr val="accent3"/>
                </a:solidFill>
                <a:latin typeface="Pacifico"/>
                <a:ea typeface="Pacifico"/>
                <a:cs typeface="Pacifico"/>
                <a:sym typeface="Pacific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Pacifico"/>
              <a:buNone/>
              <a:defRPr b="1">
                <a:solidFill>
                  <a:schemeClr val="accent3"/>
                </a:solidFill>
                <a:latin typeface="Pacifico"/>
                <a:ea typeface="Pacifico"/>
                <a:cs typeface="Pacifico"/>
                <a:sym typeface="Pacific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Pacifico"/>
              <a:buNone/>
              <a:defRPr b="1">
                <a:solidFill>
                  <a:schemeClr val="accent3"/>
                </a:solidFill>
                <a:latin typeface="Pacifico"/>
                <a:ea typeface="Pacifico"/>
                <a:cs typeface="Pacifico"/>
                <a:sym typeface="Pacific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Pacifico"/>
              <a:buNone/>
              <a:defRPr b="1">
                <a:solidFill>
                  <a:schemeClr val="accent3"/>
                </a:solidFill>
                <a:latin typeface="Pacifico"/>
                <a:ea typeface="Pacifico"/>
                <a:cs typeface="Pacifico"/>
                <a:sym typeface="Pacific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Pacifico"/>
              <a:buNone/>
              <a:defRPr b="1">
                <a:solidFill>
                  <a:schemeClr val="accent3"/>
                </a:solidFill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title" idx="9" hasCustomPrompt="1"/>
          </p:nvPr>
        </p:nvSpPr>
        <p:spPr>
          <a:xfrm>
            <a:off x="4769581" y="1402300"/>
            <a:ext cx="855300" cy="919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3300" b="0">
                <a:latin typeface="Manrope ExtraBold"/>
                <a:ea typeface="Manrope ExtraBold"/>
                <a:cs typeface="Manrope ExtraBold"/>
                <a:sym typeface="Manrope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7" name="Google Shape;67;p13"/>
          <p:cNvSpPr txBox="1">
            <a:spLocks noGrp="1"/>
          </p:cNvSpPr>
          <p:nvPr>
            <p:ph type="subTitle" idx="13"/>
          </p:nvPr>
        </p:nvSpPr>
        <p:spPr>
          <a:xfrm>
            <a:off x="5817256" y="3570807"/>
            <a:ext cx="24963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14"/>
          </p:nvPr>
        </p:nvSpPr>
        <p:spPr>
          <a:xfrm>
            <a:off x="5817257" y="3183475"/>
            <a:ext cx="2496300" cy="411600"/>
          </a:xfrm>
          <a:prstGeom prst="rect">
            <a:avLst/>
          </a:prstGeom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Architects Daughter"/>
              <a:buNone/>
              <a:defRPr sz="2100">
                <a:solidFill>
                  <a:schemeClr val="accent1"/>
                </a:solidFill>
                <a:latin typeface="Manrope ExtraBold"/>
                <a:ea typeface="Manrope ExtraBold"/>
                <a:cs typeface="Manrope ExtraBold"/>
                <a:sym typeface="Manrope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Pacifico"/>
              <a:buNone/>
              <a:defRPr b="1">
                <a:solidFill>
                  <a:schemeClr val="accent3"/>
                </a:solidFill>
                <a:latin typeface="Pacifico"/>
                <a:ea typeface="Pacifico"/>
                <a:cs typeface="Pacifico"/>
                <a:sym typeface="Pacific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Pacifico"/>
              <a:buNone/>
              <a:defRPr b="1">
                <a:solidFill>
                  <a:schemeClr val="accent3"/>
                </a:solidFill>
                <a:latin typeface="Pacifico"/>
                <a:ea typeface="Pacifico"/>
                <a:cs typeface="Pacifico"/>
                <a:sym typeface="Pacific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Pacifico"/>
              <a:buNone/>
              <a:defRPr b="1">
                <a:solidFill>
                  <a:schemeClr val="accent3"/>
                </a:solidFill>
                <a:latin typeface="Pacifico"/>
                <a:ea typeface="Pacifico"/>
                <a:cs typeface="Pacifico"/>
                <a:sym typeface="Pacific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Pacifico"/>
              <a:buNone/>
              <a:defRPr b="1">
                <a:solidFill>
                  <a:schemeClr val="accent3"/>
                </a:solidFill>
                <a:latin typeface="Pacifico"/>
                <a:ea typeface="Pacifico"/>
                <a:cs typeface="Pacifico"/>
                <a:sym typeface="Pacific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Pacifico"/>
              <a:buNone/>
              <a:defRPr b="1">
                <a:solidFill>
                  <a:schemeClr val="accent3"/>
                </a:solidFill>
                <a:latin typeface="Pacifico"/>
                <a:ea typeface="Pacifico"/>
                <a:cs typeface="Pacifico"/>
                <a:sym typeface="Pacific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Pacifico"/>
              <a:buNone/>
              <a:defRPr b="1">
                <a:solidFill>
                  <a:schemeClr val="accent3"/>
                </a:solidFill>
                <a:latin typeface="Pacifico"/>
                <a:ea typeface="Pacifico"/>
                <a:cs typeface="Pacifico"/>
                <a:sym typeface="Pacific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Pacifico"/>
              <a:buNone/>
              <a:defRPr b="1">
                <a:solidFill>
                  <a:schemeClr val="accent3"/>
                </a:solidFill>
                <a:latin typeface="Pacifico"/>
                <a:ea typeface="Pacifico"/>
                <a:cs typeface="Pacifico"/>
                <a:sym typeface="Pacific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Pacifico"/>
              <a:buNone/>
              <a:defRPr b="1">
                <a:solidFill>
                  <a:schemeClr val="accent3"/>
                </a:solidFill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title" idx="15" hasCustomPrompt="1"/>
          </p:nvPr>
        </p:nvSpPr>
        <p:spPr>
          <a:xfrm>
            <a:off x="4769581" y="3183475"/>
            <a:ext cx="855300" cy="919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3300" b="0">
                <a:latin typeface="Manrope ExtraBold"/>
                <a:ea typeface="Manrope ExtraBold"/>
                <a:cs typeface="Manrope ExtraBold"/>
                <a:sym typeface="Manrope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pic>
        <p:nvPicPr>
          <p:cNvPr id="70" name="Google Shape;70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126950" y="3943113"/>
            <a:ext cx="2133700" cy="17938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7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4"/>
          <p:cNvSpPr txBox="1">
            <a:spLocks noGrp="1"/>
          </p:cNvSpPr>
          <p:nvPr>
            <p:ph type="title"/>
          </p:nvPr>
        </p:nvSpPr>
        <p:spPr>
          <a:xfrm>
            <a:off x="2438500" y="1726075"/>
            <a:ext cx="5730000" cy="1316400"/>
          </a:xfrm>
          <a:prstGeom prst="rect">
            <a:avLst/>
          </a:prstGeom>
          <a:noFill/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 sz="2600" b="0">
                <a:solidFill>
                  <a:schemeClr val="accent2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4"/>
          <p:cNvSpPr txBox="1">
            <a:spLocks noGrp="1"/>
          </p:cNvSpPr>
          <p:nvPr>
            <p:ph type="title" idx="2"/>
          </p:nvPr>
        </p:nvSpPr>
        <p:spPr>
          <a:xfrm>
            <a:off x="5688375" y="3307200"/>
            <a:ext cx="2450400" cy="340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Font typeface="Francois One"/>
              <a:buNone/>
              <a:defRPr sz="2100">
                <a:latin typeface="Francois One"/>
                <a:ea typeface="Francois One"/>
                <a:cs typeface="Francois One"/>
                <a:sym typeface="Francois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Font typeface="Francois One"/>
              <a:buNone/>
              <a:defRPr sz="2100">
                <a:latin typeface="Francois One"/>
                <a:ea typeface="Francois One"/>
                <a:cs typeface="Francois One"/>
                <a:sym typeface="Francois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Font typeface="Francois One"/>
              <a:buNone/>
              <a:defRPr sz="2100">
                <a:latin typeface="Francois One"/>
                <a:ea typeface="Francois One"/>
                <a:cs typeface="Francois One"/>
                <a:sym typeface="Francois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Font typeface="Francois One"/>
              <a:buNone/>
              <a:defRPr sz="2100">
                <a:latin typeface="Francois One"/>
                <a:ea typeface="Francois One"/>
                <a:cs typeface="Francois One"/>
                <a:sym typeface="Francois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Font typeface="Francois One"/>
              <a:buNone/>
              <a:defRPr sz="2100">
                <a:latin typeface="Francois One"/>
                <a:ea typeface="Francois One"/>
                <a:cs typeface="Francois One"/>
                <a:sym typeface="Francois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Font typeface="Francois One"/>
              <a:buNone/>
              <a:defRPr sz="2100">
                <a:latin typeface="Francois One"/>
                <a:ea typeface="Francois One"/>
                <a:cs typeface="Francois One"/>
                <a:sym typeface="Francois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Font typeface="Francois One"/>
              <a:buNone/>
              <a:defRPr sz="2100">
                <a:latin typeface="Francois One"/>
                <a:ea typeface="Francois One"/>
                <a:cs typeface="Francois One"/>
                <a:sym typeface="Francois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Font typeface="Francois One"/>
              <a:buNone/>
              <a:defRPr sz="2100">
                <a:latin typeface="Francois One"/>
                <a:ea typeface="Francois One"/>
                <a:cs typeface="Francois One"/>
                <a:sym typeface="Francois On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10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1418399" y="3897450"/>
            <a:ext cx="2360638" cy="1748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05425" y="-477025"/>
            <a:ext cx="3141251" cy="1748975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9"/>
          <p:cNvSpPr txBox="1">
            <a:spLocks noGrp="1"/>
          </p:cNvSpPr>
          <p:nvPr>
            <p:ph type="title"/>
          </p:nvPr>
        </p:nvSpPr>
        <p:spPr>
          <a:xfrm>
            <a:off x="713225" y="521208"/>
            <a:ext cx="77175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arlow"/>
                <a:ea typeface="Barlow"/>
                <a:cs typeface="Barlow"/>
                <a:sym typeface="Barlow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arlow"/>
                <a:ea typeface="Barlow"/>
                <a:cs typeface="Barlow"/>
                <a:sym typeface="Barlow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arlow"/>
                <a:ea typeface="Barlow"/>
                <a:cs typeface="Barlow"/>
                <a:sym typeface="Barlow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arlow"/>
                <a:ea typeface="Barlow"/>
                <a:cs typeface="Barlow"/>
                <a:sym typeface="Barlow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arlow"/>
                <a:ea typeface="Barlow"/>
                <a:cs typeface="Barlow"/>
                <a:sym typeface="Barlow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arlow"/>
                <a:ea typeface="Barlow"/>
                <a:cs typeface="Barlow"/>
                <a:sym typeface="Barlow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arlow"/>
                <a:ea typeface="Barlow"/>
                <a:cs typeface="Barlow"/>
                <a:sym typeface="Barlow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4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Handlee"/>
              <a:buNone/>
              <a:defRPr sz="2800" b="1">
                <a:solidFill>
                  <a:schemeClr val="accent1"/>
                </a:solidFill>
                <a:latin typeface="Handlee"/>
                <a:ea typeface="Handlee"/>
                <a:cs typeface="Handlee"/>
                <a:sym typeface="Handle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chitects Daughter"/>
              <a:buNone/>
              <a:defRPr sz="2800" b="1">
                <a:solidFill>
                  <a:schemeClr val="accent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chitects Daughter"/>
              <a:buNone/>
              <a:defRPr sz="2800" b="1">
                <a:solidFill>
                  <a:schemeClr val="accent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chitects Daughter"/>
              <a:buNone/>
              <a:defRPr sz="2800" b="1">
                <a:solidFill>
                  <a:schemeClr val="accent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chitects Daughter"/>
              <a:buNone/>
              <a:defRPr sz="2800" b="1">
                <a:solidFill>
                  <a:schemeClr val="accent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chitects Daughter"/>
              <a:buNone/>
              <a:defRPr sz="2800" b="1">
                <a:solidFill>
                  <a:schemeClr val="accent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chitects Daughter"/>
              <a:buNone/>
              <a:defRPr sz="2800" b="1">
                <a:solidFill>
                  <a:schemeClr val="accent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chitects Daughter"/>
              <a:buNone/>
              <a:defRPr sz="2800" b="1">
                <a:solidFill>
                  <a:schemeClr val="accent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chitects Daughter"/>
              <a:buNone/>
              <a:defRPr sz="2800" b="1">
                <a:solidFill>
                  <a:schemeClr val="accent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anrope"/>
              <a:buChar char="●"/>
              <a:defRPr sz="1600">
                <a:solidFill>
                  <a:schemeClr val="accent2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L="914400" lvl="1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anrope"/>
              <a:buChar char="○"/>
              <a:defRPr sz="1600">
                <a:solidFill>
                  <a:schemeClr val="accent2"/>
                </a:solidFill>
                <a:latin typeface="Manrope"/>
                <a:ea typeface="Manrope"/>
                <a:cs typeface="Manrope"/>
                <a:sym typeface="Manrope"/>
              </a:defRPr>
            </a:lvl2pPr>
            <a:lvl3pPr marL="1371600" lvl="2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anrope"/>
              <a:buChar char="■"/>
              <a:defRPr sz="1600">
                <a:solidFill>
                  <a:schemeClr val="accent2"/>
                </a:solidFill>
                <a:latin typeface="Manrope"/>
                <a:ea typeface="Manrope"/>
                <a:cs typeface="Manrope"/>
                <a:sym typeface="Manrope"/>
              </a:defRPr>
            </a:lvl3pPr>
            <a:lvl4pPr marL="1828800" lvl="3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anrope"/>
              <a:buChar char="●"/>
              <a:defRPr sz="1600">
                <a:solidFill>
                  <a:schemeClr val="accent2"/>
                </a:solidFill>
                <a:latin typeface="Manrope"/>
                <a:ea typeface="Manrope"/>
                <a:cs typeface="Manrope"/>
                <a:sym typeface="Manrope"/>
              </a:defRPr>
            </a:lvl4pPr>
            <a:lvl5pPr marL="2286000" lvl="4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anrope"/>
              <a:buChar char="○"/>
              <a:defRPr sz="1600">
                <a:solidFill>
                  <a:schemeClr val="accent2"/>
                </a:solidFill>
                <a:latin typeface="Manrope"/>
                <a:ea typeface="Manrope"/>
                <a:cs typeface="Manrope"/>
                <a:sym typeface="Manrope"/>
              </a:defRPr>
            </a:lvl5pPr>
            <a:lvl6pPr marL="2743200" lvl="5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anrope"/>
              <a:buChar char="■"/>
              <a:defRPr sz="1600">
                <a:solidFill>
                  <a:schemeClr val="accent2"/>
                </a:solidFill>
                <a:latin typeface="Manrope"/>
                <a:ea typeface="Manrope"/>
                <a:cs typeface="Manrope"/>
                <a:sym typeface="Manrope"/>
              </a:defRPr>
            </a:lvl6pPr>
            <a:lvl7pPr marL="3200400" lvl="6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anrope"/>
              <a:buChar char="●"/>
              <a:defRPr sz="1600">
                <a:solidFill>
                  <a:schemeClr val="accent2"/>
                </a:solidFill>
                <a:latin typeface="Manrope"/>
                <a:ea typeface="Manrope"/>
                <a:cs typeface="Manrope"/>
                <a:sym typeface="Manrope"/>
              </a:defRPr>
            </a:lvl7pPr>
            <a:lvl8pPr marL="3657600" lvl="7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anrope"/>
              <a:buChar char="○"/>
              <a:defRPr sz="1600">
                <a:solidFill>
                  <a:schemeClr val="accent2"/>
                </a:solidFill>
                <a:latin typeface="Manrope"/>
                <a:ea typeface="Manrope"/>
                <a:cs typeface="Manrope"/>
                <a:sym typeface="Manrope"/>
              </a:defRPr>
            </a:lvl8pPr>
            <a:lvl9pPr marL="4114800" lvl="8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anrope"/>
              <a:buChar char="■"/>
              <a:defRPr sz="1600">
                <a:solidFill>
                  <a:schemeClr val="accent2"/>
                </a:solidFill>
                <a:latin typeface="Manrope"/>
                <a:ea typeface="Manrope"/>
                <a:cs typeface="Manrope"/>
                <a:sym typeface="Manrop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5" r:id="rId5"/>
    <p:sldLayoutId id="2147483658" r:id="rId6"/>
    <p:sldLayoutId id="2147483659" r:id="rId7"/>
    <p:sldLayoutId id="2147483660" r:id="rId8"/>
    <p:sldLayoutId id="2147483665" r:id="rId9"/>
    <p:sldLayoutId id="2147483666" r:id="rId10"/>
    <p:sldLayoutId id="2147483671" r:id="rId11"/>
    <p:sldLayoutId id="2147483672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.png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0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9"/>
          <p:cNvSpPr txBox="1">
            <a:spLocks noGrp="1"/>
          </p:cNvSpPr>
          <p:nvPr>
            <p:ph type="ctrTitle"/>
          </p:nvPr>
        </p:nvSpPr>
        <p:spPr>
          <a:xfrm>
            <a:off x="604339" y="746087"/>
            <a:ext cx="4261200" cy="1865318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ln>
                  <a:solidFill>
                    <a:schemeClr val="tx1"/>
                  </a:solidFill>
                </a:ln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The greenhouse effect </a:t>
            </a:r>
            <a:r>
              <a:rPr lang="en-US" sz="4000" dirty="0">
                <a:ln>
                  <a:solidFill>
                    <a:schemeClr val="tx1"/>
                  </a:solidFill>
                </a:ln>
                <a:solidFill>
                  <a:srgbClr val="00545D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and</a:t>
            </a:r>
            <a:r>
              <a:rPr lang="en-US" sz="4000" dirty="0">
                <a:ln>
                  <a:solidFill>
                    <a:schemeClr val="tx1"/>
                  </a:solidFill>
                </a:ln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how it affects the environment</a:t>
            </a:r>
            <a:endParaRPr sz="4000" dirty="0">
              <a:ln>
                <a:solidFill>
                  <a:schemeClr val="tx1"/>
                </a:solidFill>
              </a:ln>
              <a:solidFill>
                <a:schemeClr val="accent1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156" name="Google Shape;156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29124" y="858675"/>
            <a:ext cx="4168300" cy="428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29"/>
          <p:cNvPicPr preferRelativeResize="0"/>
          <p:nvPr/>
        </p:nvPicPr>
        <p:blipFill rotWithShape="1">
          <a:blip r:embed="rId4">
            <a:alphaModFix/>
          </a:blip>
          <a:srcRect t="835" b="826"/>
          <a:stretch/>
        </p:blipFill>
        <p:spPr>
          <a:xfrm>
            <a:off x="5128731" y="615525"/>
            <a:ext cx="1189695" cy="48629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95A0477-C4CF-4A94-94C9-FA1F6DB96E2D}"/>
              </a:ext>
            </a:extLst>
          </p:cNvPr>
          <p:cNvSpPr txBox="1"/>
          <p:nvPr/>
        </p:nvSpPr>
        <p:spPr>
          <a:xfrm>
            <a:off x="640753" y="2611405"/>
            <a:ext cx="5417616" cy="224676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>
                <a:ln>
                  <a:solidFill>
                    <a:schemeClr val="tx1"/>
                  </a:solidFill>
                </a:ln>
                <a:solidFill>
                  <a:srgbClr val="00545D"/>
                </a:solidFill>
                <a:effectLst/>
                <a:latin typeface="Handlee" panose="020B0604020202020204" charset="0"/>
              </a:rPr>
              <a:t>Karanikas Dimitris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b="1" dirty="0">
              <a:ln>
                <a:solidFill>
                  <a:schemeClr val="tx1"/>
                </a:solidFill>
              </a:ln>
              <a:solidFill>
                <a:srgbClr val="00545D"/>
              </a:solidFill>
              <a:effectLst/>
              <a:latin typeface="Handlee" panose="020B0604020202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>
                <a:ln>
                  <a:solidFill>
                    <a:schemeClr val="tx1"/>
                  </a:solidFill>
                </a:ln>
                <a:solidFill>
                  <a:srgbClr val="00545D"/>
                </a:solidFill>
                <a:effectLst/>
                <a:latin typeface="Handlee" panose="020B0604020202020204" charset="0"/>
              </a:rPr>
              <a:t>Syrros Lampros Evaggelos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b="1" dirty="0">
              <a:ln>
                <a:solidFill>
                  <a:schemeClr val="tx1"/>
                </a:solidFill>
              </a:ln>
              <a:solidFill>
                <a:srgbClr val="00545D"/>
              </a:solidFill>
              <a:effectLst/>
              <a:latin typeface="Handlee" panose="020B0604020202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>
                <a:ln>
                  <a:solidFill>
                    <a:schemeClr val="tx1"/>
                  </a:solidFill>
                </a:ln>
                <a:solidFill>
                  <a:srgbClr val="00545D"/>
                </a:solidFill>
                <a:effectLst/>
                <a:latin typeface="Handlee" panose="020B0604020202020204" charset="0"/>
              </a:rPr>
              <a:t>Malandrinos Foths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b="1" dirty="0">
              <a:ln>
                <a:solidFill>
                  <a:schemeClr val="tx1"/>
                </a:solidFill>
              </a:ln>
              <a:solidFill>
                <a:srgbClr val="00545D"/>
              </a:solidFill>
              <a:effectLst/>
              <a:latin typeface="Handlee" panose="020B0604020202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>
                <a:ln>
                  <a:solidFill>
                    <a:schemeClr val="tx1"/>
                  </a:solidFill>
                </a:ln>
                <a:solidFill>
                  <a:srgbClr val="00545D"/>
                </a:solidFill>
                <a:effectLst/>
                <a:latin typeface="Handlee" panose="020B0604020202020204" charset="0"/>
              </a:rPr>
              <a:t>Kantolas Marios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dirty="0">
              <a:solidFill>
                <a:srgbClr val="00545D"/>
              </a:solidFill>
              <a:effectLst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Box 47">
            <a:extLst>
              <a:ext uri="{FF2B5EF4-FFF2-40B4-BE49-F238E27FC236}">
                <a16:creationId xmlns:a16="http://schemas.microsoft.com/office/drawing/2014/main" id="{8553351E-7E4F-418B-BFE4-93CD87458870}"/>
              </a:ext>
            </a:extLst>
          </p:cNvPr>
          <p:cNvSpPr txBox="1"/>
          <p:nvPr/>
        </p:nvSpPr>
        <p:spPr>
          <a:xfrm>
            <a:off x="2286000" y="200360"/>
            <a:ext cx="4608414" cy="5232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2800" b="1" u="sng" dirty="0">
                <a:ln>
                  <a:solidFill>
                    <a:schemeClr val="tx1"/>
                  </a:solidFill>
                </a:ln>
                <a:solidFill>
                  <a:srgbClr val="00545D"/>
                </a:solidFill>
                <a:latin typeface="Handlee" panose="020B0604020202020204" charset="0"/>
              </a:rPr>
              <a:t>Melting poles and Sea Level</a:t>
            </a:r>
            <a:endParaRPr lang="el-GR" sz="2800" b="1" u="sng" dirty="0">
              <a:ln>
                <a:solidFill>
                  <a:schemeClr val="tx1"/>
                </a:solidFill>
              </a:ln>
              <a:solidFill>
                <a:srgbClr val="00545D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64EA600-A71D-45E1-BC55-DEF9B9438438}"/>
              </a:ext>
            </a:extLst>
          </p:cNvPr>
          <p:cNvSpPr txBox="1"/>
          <p:nvPr/>
        </p:nvSpPr>
        <p:spPr>
          <a:xfrm>
            <a:off x="0" y="916427"/>
            <a:ext cx="4572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1600" b="1" dirty="0">
                <a:ln>
                  <a:solidFill>
                    <a:schemeClr val="tx1"/>
                  </a:solidFill>
                </a:ln>
                <a:solidFill>
                  <a:srgbClr val="005FA3"/>
                </a:solidFill>
                <a:effectLst>
                  <a:outerShdw blurRad="635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andlee" panose="020B0604020202020204" charset="0"/>
              </a:rPr>
              <a:t>Global warming makes earth </a:t>
            </a:r>
            <a:r>
              <a:rPr lang="en-US" sz="16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635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andlee" panose="020B0604020202020204" charset="0"/>
              </a:rPr>
              <a:t>warmer</a:t>
            </a:r>
            <a:r>
              <a:rPr lang="en-US" sz="1600" b="1" dirty="0">
                <a:ln>
                  <a:solidFill>
                    <a:schemeClr val="tx1"/>
                  </a:solidFill>
                </a:ln>
                <a:solidFill>
                  <a:srgbClr val="005FA3"/>
                </a:solidFill>
                <a:effectLst>
                  <a:outerShdw blurRad="635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andlee" panose="020B0604020202020204" charset="0"/>
              </a:rPr>
              <a:t> and </a:t>
            </a:r>
            <a:r>
              <a:rPr lang="en-US" sz="16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635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andlee" panose="020B0604020202020204" charset="0"/>
              </a:rPr>
              <a:t>warmer</a:t>
            </a:r>
            <a:r>
              <a:rPr lang="en-US" sz="1600" b="1" dirty="0">
                <a:ln>
                  <a:solidFill>
                    <a:schemeClr val="tx1"/>
                  </a:solidFill>
                </a:ln>
                <a:solidFill>
                  <a:srgbClr val="005FA3"/>
                </a:solidFill>
                <a:effectLst>
                  <a:outerShdw blurRad="635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andlee" panose="020B0604020202020204" charset="0"/>
              </a:rPr>
              <a:t> over time. This is why glaciers and ice on the two opposite poles are melting. This makes the sea level rising worldwide.</a:t>
            </a:r>
            <a:endParaRPr lang="el-GR" sz="1600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BC5C5085-FE31-4857-BEF5-8FB271832D8A}"/>
              </a:ext>
            </a:extLst>
          </p:cNvPr>
          <p:cNvSpPr txBox="1"/>
          <p:nvPr/>
        </p:nvSpPr>
        <p:spPr>
          <a:xfrm>
            <a:off x="4216965" y="3832759"/>
            <a:ext cx="4572000" cy="1077218"/>
          </a:xfrm>
          <a:prstGeom prst="rect">
            <a:avLst/>
          </a:prstGeom>
          <a:noFill/>
          <a:effectLst>
            <a:outerShdw blurRad="635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1600" b="1" dirty="0">
                <a:ln>
                  <a:solidFill>
                    <a:schemeClr val="tx1"/>
                  </a:solidFill>
                </a:ln>
                <a:solidFill>
                  <a:srgbClr val="005FA3"/>
                </a:solidFill>
                <a:effectLst>
                  <a:outerShdw blurRad="635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andlee" panose="020B0604020202020204" charset="0"/>
              </a:rPr>
              <a:t>As a result, there is </a:t>
            </a:r>
            <a:r>
              <a:rPr lang="en-US" sz="16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635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andlee" panose="020B0604020202020204" charset="0"/>
              </a:rPr>
              <a:t>coastal flooding </a:t>
            </a:r>
            <a:r>
              <a:rPr lang="en-US" sz="1600" b="1" dirty="0">
                <a:ln>
                  <a:solidFill>
                    <a:schemeClr val="tx1"/>
                  </a:solidFill>
                </a:ln>
                <a:solidFill>
                  <a:srgbClr val="005FA3"/>
                </a:solidFill>
                <a:effectLst>
                  <a:outerShdw blurRad="635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andlee" panose="020B0604020202020204" charset="0"/>
              </a:rPr>
              <a:t>where land near sea is becoming extinct due to rising sea level. However</a:t>
            </a:r>
            <a:r>
              <a:rPr lang="el-GR" sz="1600" b="1" dirty="0">
                <a:ln>
                  <a:solidFill>
                    <a:schemeClr val="tx1"/>
                  </a:solidFill>
                </a:ln>
                <a:solidFill>
                  <a:srgbClr val="005FA3"/>
                </a:solidFill>
                <a:effectLst>
                  <a:outerShdw blurRad="635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andlee" panose="020B0604020202020204" charset="0"/>
              </a:rPr>
              <a:t>,</a:t>
            </a:r>
            <a:r>
              <a:rPr lang="en-US" sz="1600" b="1" dirty="0">
                <a:ln>
                  <a:solidFill>
                    <a:schemeClr val="tx1"/>
                  </a:solidFill>
                </a:ln>
                <a:solidFill>
                  <a:srgbClr val="005FA3"/>
                </a:solidFill>
                <a:effectLst>
                  <a:outerShdw blurRad="635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andlee" panose="020B0604020202020204" charset="0"/>
              </a:rPr>
              <a:t> global warming is not the only factor that helps this problem </a:t>
            </a:r>
            <a:endParaRPr lang="el-GR" sz="1600" dirty="0"/>
          </a:p>
        </p:txBody>
      </p:sp>
      <p:pic>
        <p:nvPicPr>
          <p:cNvPr id="3074" name="Picture 2" descr="Top 6 Theories About Atlantis - HISTORY">
            <a:extLst>
              <a:ext uri="{FF2B5EF4-FFF2-40B4-BE49-F238E27FC236}">
                <a16:creationId xmlns:a16="http://schemas.microsoft.com/office/drawing/2014/main" id="{01E34DCC-B7B7-46F1-AE45-6331181935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1237" y="884675"/>
            <a:ext cx="4175928" cy="2783953"/>
          </a:xfrm>
          <a:prstGeom prst="rect">
            <a:avLst/>
          </a:prstGeom>
          <a:noFill/>
          <a:ln w="28575">
            <a:solidFill>
              <a:srgbClr val="C0EDF3"/>
            </a:solidFill>
          </a:ln>
          <a:effectLst>
            <a:outerShdw blurRad="635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Melting glaciers have been shifting the Earth's poles since 1995, new study  suggests – Physics World">
            <a:extLst>
              <a:ext uri="{FF2B5EF4-FFF2-40B4-BE49-F238E27FC236}">
                <a16:creationId xmlns:a16="http://schemas.microsoft.com/office/drawing/2014/main" id="{B724CEC9-24D2-4E9A-B021-EBEDFEAAF4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231" y="2276652"/>
            <a:ext cx="3999734" cy="2666488"/>
          </a:xfrm>
          <a:prstGeom prst="rect">
            <a:avLst/>
          </a:prstGeom>
          <a:noFill/>
          <a:ln w="28575">
            <a:solidFill>
              <a:srgbClr val="C0EDF3"/>
            </a:solidFill>
          </a:ln>
          <a:effectLst>
            <a:outerShdw blurRad="635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65499" y="858674"/>
            <a:ext cx="4168300" cy="428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29"/>
          <p:cNvPicPr preferRelativeResize="0"/>
          <p:nvPr/>
        </p:nvPicPr>
        <p:blipFill rotWithShape="1">
          <a:blip r:embed="rId4">
            <a:alphaModFix/>
          </a:blip>
          <a:srcRect t="835" b="826"/>
          <a:stretch/>
        </p:blipFill>
        <p:spPr>
          <a:xfrm>
            <a:off x="5128731" y="615525"/>
            <a:ext cx="1189695" cy="48629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4BC0E32-6F25-4909-82DB-15B8AC08C44C}"/>
              </a:ext>
            </a:extLst>
          </p:cNvPr>
          <p:cNvSpPr txBox="1"/>
          <p:nvPr/>
        </p:nvSpPr>
        <p:spPr>
          <a:xfrm>
            <a:off x="1996711" y="574208"/>
            <a:ext cx="1790362" cy="584775"/>
          </a:xfrm>
          <a:prstGeom prst="rect">
            <a:avLst/>
          </a:prstGeom>
          <a:noFill/>
          <a:effectLst>
            <a:outerShdw blurRad="635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200" b="1" u="sng" dirty="0">
                <a:ln>
                  <a:solidFill>
                    <a:schemeClr val="tx1"/>
                  </a:solidFill>
                </a:ln>
                <a:solidFill>
                  <a:srgbClr val="00545D"/>
                </a:solidFill>
                <a:latin typeface="Handlee" panose="020B0604020202020204" charset="0"/>
              </a:rPr>
              <a:t>Sources</a:t>
            </a:r>
            <a:endParaRPr lang="el-GR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07D3DF8-7570-4D34-884D-2F6B230D6B65}"/>
              </a:ext>
            </a:extLst>
          </p:cNvPr>
          <p:cNvSpPr txBox="1"/>
          <p:nvPr/>
        </p:nvSpPr>
        <p:spPr>
          <a:xfrm>
            <a:off x="382349" y="1482149"/>
            <a:ext cx="293740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b="1" dirty="0">
                <a:ln>
                  <a:solidFill>
                    <a:schemeClr val="tx1"/>
                  </a:solidFill>
                </a:ln>
                <a:solidFill>
                  <a:srgbClr val="005FA3"/>
                </a:solidFill>
                <a:effectLst>
                  <a:outerShdw blurRad="635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andlee" panose="020B0604020202020204" charset="0"/>
              </a:rPr>
              <a:t>Worldwildlife.org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2000" b="1" dirty="0">
              <a:ln>
                <a:solidFill>
                  <a:schemeClr val="tx1"/>
                </a:solidFill>
              </a:ln>
              <a:solidFill>
                <a:srgbClr val="005FA3"/>
              </a:solidFill>
              <a:effectLst>
                <a:outerShdw blurRad="63500" dist="38100" dir="2700000" algn="tl" rotWithShape="0">
                  <a:prstClr val="black">
                    <a:alpha val="40000"/>
                  </a:prstClr>
                </a:outerShdw>
              </a:effectLst>
              <a:latin typeface="Handlee" panose="020B060402020202020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b="1" dirty="0">
                <a:ln>
                  <a:solidFill>
                    <a:schemeClr val="tx1"/>
                  </a:solidFill>
                </a:ln>
                <a:solidFill>
                  <a:srgbClr val="005FA3"/>
                </a:solidFill>
                <a:effectLst>
                  <a:outerShdw blurRad="635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andlee" panose="020B0604020202020204" charset="0"/>
              </a:rPr>
              <a:t>Sciencing.com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2000" b="1" dirty="0">
              <a:ln>
                <a:solidFill>
                  <a:schemeClr val="tx1"/>
                </a:solidFill>
              </a:ln>
              <a:solidFill>
                <a:srgbClr val="005FA3"/>
              </a:solidFill>
              <a:effectLst>
                <a:outerShdw blurRad="63500" dist="38100" dir="2700000" algn="tl" rotWithShape="0">
                  <a:prstClr val="black">
                    <a:alpha val="40000"/>
                  </a:prstClr>
                </a:outerShdw>
              </a:effectLst>
              <a:latin typeface="Handlee" panose="020B060402020202020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b="1" dirty="0">
                <a:ln>
                  <a:solidFill>
                    <a:schemeClr val="tx1"/>
                  </a:solidFill>
                </a:ln>
                <a:solidFill>
                  <a:srgbClr val="005FA3"/>
                </a:solidFill>
                <a:effectLst>
                  <a:outerShdw blurRad="635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andlee" panose="020B0604020202020204" charset="0"/>
              </a:rPr>
              <a:t>Lisbdnet.com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2000" b="1" dirty="0">
              <a:ln>
                <a:solidFill>
                  <a:schemeClr val="tx1"/>
                </a:solidFill>
              </a:ln>
              <a:solidFill>
                <a:srgbClr val="005FA3"/>
              </a:solidFill>
              <a:effectLst>
                <a:outerShdw blurRad="63500" dist="38100" dir="2700000" algn="tl" rotWithShape="0">
                  <a:prstClr val="black">
                    <a:alpha val="40000"/>
                  </a:prstClr>
                </a:outerShdw>
              </a:effectLst>
              <a:latin typeface="Handlee" panose="020B060402020202020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b="1" dirty="0">
                <a:ln>
                  <a:solidFill>
                    <a:schemeClr val="tx1"/>
                  </a:solidFill>
                </a:ln>
                <a:solidFill>
                  <a:srgbClr val="005FA3"/>
                </a:solidFill>
                <a:effectLst>
                  <a:outerShdw blurRad="635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andlee" panose="020B0604020202020204" charset="0"/>
              </a:rPr>
              <a:t>Wiki.com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2000" b="1" dirty="0">
              <a:ln>
                <a:solidFill>
                  <a:schemeClr val="tx1"/>
                </a:solidFill>
              </a:ln>
              <a:solidFill>
                <a:srgbClr val="005FA3"/>
              </a:solidFill>
              <a:effectLst>
                <a:outerShdw blurRad="63500" dist="38100" dir="2700000" algn="tl" rotWithShape="0">
                  <a:prstClr val="black">
                    <a:alpha val="40000"/>
                  </a:prstClr>
                </a:outerShdw>
              </a:effectLst>
              <a:latin typeface="Handlee" panose="020B060402020202020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l-GR" sz="18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48EAEB7-418C-4DBD-BF9F-05B58C0CA251}"/>
              </a:ext>
            </a:extLst>
          </p:cNvPr>
          <p:cNvSpPr txBox="1"/>
          <p:nvPr/>
        </p:nvSpPr>
        <p:spPr>
          <a:xfrm>
            <a:off x="2649130" y="1482149"/>
            <a:ext cx="3007202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b="1" dirty="0">
                <a:ln>
                  <a:solidFill>
                    <a:schemeClr val="tx1"/>
                  </a:solidFill>
                </a:ln>
                <a:solidFill>
                  <a:srgbClr val="005FA3"/>
                </a:solidFill>
                <a:effectLst>
                  <a:outerShdw blurRad="635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andlee" panose="020B0604020202020204" charset="0"/>
              </a:rPr>
              <a:t>Europa.eu/Eurostat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2000" b="1" dirty="0">
              <a:ln>
                <a:solidFill>
                  <a:schemeClr val="tx1"/>
                </a:solidFill>
              </a:ln>
              <a:solidFill>
                <a:srgbClr val="005FA3"/>
              </a:solidFill>
              <a:effectLst>
                <a:outerShdw blurRad="63500" dist="38100" dir="2700000" algn="tl" rotWithShape="0">
                  <a:prstClr val="black">
                    <a:alpha val="40000"/>
                  </a:prstClr>
                </a:outerShdw>
              </a:effectLst>
              <a:latin typeface="Handlee" panose="020B060402020202020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b="1" dirty="0">
                <a:ln>
                  <a:solidFill>
                    <a:schemeClr val="tx1"/>
                  </a:solidFill>
                </a:ln>
                <a:solidFill>
                  <a:srgbClr val="005FA3"/>
                </a:solidFill>
                <a:effectLst>
                  <a:outerShdw blurRad="635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andlee" panose="020B0604020202020204" charset="0"/>
              </a:rPr>
              <a:t>News.un.org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2000" b="1" dirty="0">
              <a:ln>
                <a:solidFill>
                  <a:schemeClr val="tx1"/>
                </a:solidFill>
              </a:ln>
              <a:solidFill>
                <a:srgbClr val="005FA3"/>
              </a:solidFill>
              <a:effectLst>
                <a:outerShdw blurRad="63500" dist="38100" dir="2700000" algn="tl" rotWithShape="0">
                  <a:prstClr val="black">
                    <a:alpha val="40000"/>
                  </a:prstClr>
                </a:outerShdw>
              </a:effectLst>
              <a:latin typeface="Handlee" panose="020B060402020202020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b="1" dirty="0">
                <a:ln>
                  <a:solidFill>
                    <a:schemeClr val="tx1"/>
                  </a:solidFill>
                </a:ln>
                <a:solidFill>
                  <a:srgbClr val="005FA3"/>
                </a:solidFill>
                <a:effectLst>
                  <a:outerShdw blurRad="635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andlee" panose="020B0604020202020204" charset="0"/>
              </a:rPr>
              <a:t>Nationalgeographic.com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2000" b="1" dirty="0">
              <a:ln>
                <a:solidFill>
                  <a:schemeClr val="tx1"/>
                </a:solidFill>
              </a:ln>
              <a:solidFill>
                <a:srgbClr val="005FA3"/>
              </a:solidFill>
              <a:effectLst>
                <a:outerShdw blurRad="63500" dist="38100" dir="2700000" algn="tl" rotWithShape="0">
                  <a:prstClr val="black">
                    <a:alpha val="40000"/>
                  </a:prstClr>
                </a:outerShdw>
              </a:effectLst>
              <a:latin typeface="Handlee" panose="020B060402020202020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b="1" dirty="0">
                <a:ln>
                  <a:solidFill>
                    <a:schemeClr val="tx1"/>
                  </a:solidFill>
                </a:ln>
                <a:solidFill>
                  <a:srgbClr val="005FA3"/>
                </a:solidFill>
                <a:effectLst>
                  <a:outerShdw blurRad="635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andlee" panose="020B0604020202020204" charset="0"/>
              </a:rPr>
              <a:t>Climatekids.nasa.gov</a:t>
            </a:r>
          </a:p>
        </p:txBody>
      </p:sp>
      <p:pic>
        <p:nvPicPr>
          <p:cNvPr id="15" name="Google Shape;157;p29">
            <a:extLst>
              <a:ext uri="{FF2B5EF4-FFF2-40B4-BE49-F238E27FC236}">
                <a16:creationId xmlns:a16="http://schemas.microsoft.com/office/drawing/2014/main" id="{77CADB77-9334-4903-B62B-E4D624F02DE0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t="835" b="826"/>
          <a:stretch/>
        </p:blipFill>
        <p:spPr>
          <a:xfrm>
            <a:off x="3670816" y="4052084"/>
            <a:ext cx="1189695" cy="4862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780266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31"/>
          <p:cNvPicPr preferRelativeResize="0"/>
          <p:nvPr/>
        </p:nvPicPr>
        <p:blipFill rotWithShape="1">
          <a:blip r:embed="rId3">
            <a:alphaModFix/>
          </a:blip>
          <a:srcRect t="835" b="826"/>
          <a:stretch/>
        </p:blipFill>
        <p:spPr>
          <a:xfrm>
            <a:off x="6604898" y="1442079"/>
            <a:ext cx="1189695" cy="486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326;p39">
            <a:extLst>
              <a:ext uri="{FF2B5EF4-FFF2-40B4-BE49-F238E27FC236}">
                <a16:creationId xmlns:a16="http://schemas.microsoft.com/office/drawing/2014/main" id="{824C2BA2-461D-45E8-A0F8-3F1C889BBA51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9384" y="215990"/>
            <a:ext cx="1421786" cy="185409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Google Shape;192;p32">
            <a:extLst>
              <a:ext uri="{FF2B5EF4-FFF2-40B4-BE49-F238E27FC236}">
                <a16:creationId xmlns:a16="http://schemas.microsoft.com/office/drawing/2014/main" id="{4F973CF6-B5F6-43C8-9414-0AB905A253AA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98900" y="3073419"/>
            <a:ext cx="2939925" cy="25268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Google Shape;185;p31">
            <a:extLst>
              <a:ext uri="{FF2B5EF4-FFF2-40B4-BE49-F238E27FC236}">
                <a16:creationId xmlns:a16="http://schemas.microsoft.com/office/drawing/2014/main" id="{9F30D540-3D69-428B-87AF-0FC17645EF4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835" b="826"/>
          <a:stretch/>
        </p:blipFill>
        <p:spPr>
          <a:xfrm>
            <a:off x="1214255" y="3215122"/>
            <a:ext cx="1189695" cy="486299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9056743-1519-4AF1-80E0-4E37A71E2A6A}"/>
              </a:ext>
            </a:extLst>
          </p:cNvPr>
          <p:cNvSpPr txBox="1"/>
          <p:nvPr/>
        </p:nvSpPr>
        <p:spPr>
          <a:xfrm>
            <a:off x="1533986" y="2217807"/>
            <a:ext cx="700770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u="sng" dirty="0">
                <a:ln>
                  <a:solidFill>
                    <a:schemeClr val="tx1"/>
                  </a:solidFill>
                </a:ln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END OF PRESENTATION</a:t>
            </a:r>
            <a:endParaRPr lang="el-GR" sz="4000" u="sng" dirty="0"/>
          </a:p>
        </p:txBody>
      </p:sp>
    </p:spTree>
    <p:extLst>
      <p:ext uri="{BB962C8B-B14F-4D97-AF65-F5344CB8AC3E}">
        <p14:creationId xmlns:p14="http://schemas.microsoft.com/office/powerpoint/2010/main" val="2034042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Google Shape;205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83761" y="595700"/>
            <a:ext cx="1865234" cy="61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33"/>
          <p:cNvPicPr preferRelativeResize="0"/>
          <p:nvPr/>
        </p:nvPicPr>
        <p:blipFill rotWithShape="1">
          <a:blip r:embed="rId4">
            <a:alphaModFix/>
          </a:blip>
          <a:srcRect t="835" b="826"/>
          <a:stretch/>
        </p:blipFill>
        <p:spPr>
          <a:xfrm>
            <a:off x="268405" y="1201521"/>
            <a:ext cx="1189695" cy="4862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490D431-B79F-4307-850B-B048967B01D3}"/>
              </a:ext>
            </a:extLst>
          </p:cNvPr>
          <p:cNvSpPr txBox="1"/>
          <p:nvPr/>
        </p:nvSpPr>
        <p:spPr>
          <a:xfrm>
            <a:off x="203981" y="1673903"/>
            <a:ext cx="4691576" cy="310854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en-US" sz="2800" b="1" u="sng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Handlee" panose="020B0604020202020204" charset="0"/>
              </a:rPr>
              <a:t>Definition</a:t>
            </a:r>
            <a:r>
              <a:rPr lang="el-GR" sz="2800" b="1" u="sng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: 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Handlee" panose="020B0604020202020204" charset="0"/>
              </a:rPr>
              <a:t>The greenhouse effect is a process that occurs when gases in Earth’s atmosphere trap the Sun’s heat. This process makes Earth much warmer than it would be without an atmosphere.</a:t>
            </a:r>
            <a:endParaRPr lang="el-GR" sz="2800" b="1" dirty="0">
              <a:ln>
                <a:solidFill>
                  <a:schemeClr val="tx1"/>
                </a:solidFill>
              </a:ln>
              <a:solidFill>
                <a:srgbClr val="0070C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AutoShape 6" descr="Greenhouse effect - Wikipedia">
            <a:extLst>
              <a:ext uri="{FF2B5EF4-FFF2-40B4-BE49-F238E27FC236}">
                <a16:creationId xmlns:a16="http://schemas.microsoft.com/office/drawing/2014/main" id="{DC8FD8D2-E21A-4C77-B92F-397A0227DCC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599" y="-1057715"/>
            <a:ext cx="3781865" cy="3781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8" name="Google Shape;202;p33">
            <a:extLst>
              <a:ext uri="{FF2B5EF4-FFF2-40B4-BE49-F238E27FC236}">
                <a16:creationId xmlns:a16="http://schemas.microsoft.com/office/drawing/2014/main" id="{031DC553-FB59-4059-9FD7-9B2A3F549986}"/>
              </a:ext>
            </a:extLst>
          </p:cNvPr>
          <p:cNvSpPr txBox="1">
            <a:spLocks/>
          </p:cNvSpPr>
          <p:nvPr/>
        </p:nvSpPr>
        <p:spPr>
          <a:xfrm>
            <a:off x="695937" y="283270"/>
            <a:ext cx="5135355" cy="1074262"/>
          </a:xfrm>
          <a:prstGeom prst="rect">
            <a:avLst/>
          </a:prstGeom>
          <a:noFill/>
          <a:ln>
            <a:noFill/>
          </a:ln>
          <a:effectLst>
            <a:outerShdw blurRad="635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anrope"/>
              <a:buNone/>
              <a:defRPr sz="1600" b="0" i="0" u="none" strike="noStrike" cap="none">
                <a:solidFill>
                  <a:schemeClr val="accent2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anrope"/>
              <a:buNone/>
              <a:defRPr sz="2100" b="0" i="0" u="none" strike="noStrike" cap="none">
                <a:solidFill>
                  <a:schemeClr val="accent2"/>
                </a:solidFill>
                <a:latin typeface="Manrope"/>
                <a:ea typeface="Manrope"/>
                <a:cs typeface="Manrope"/>
                <a:sym typeface="Manrope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anrope"/>
              <a:buNone/>
              <a:defRPr sz="2100" b="0" i="0" u="none" strike="noStrike" cap="none">
                <a:solidFill>
                  <a:schemeClr val="accent2"/>
                </a:solidFill>
                <a:latin typeface="Manrope"/>
                <a:ea typeface="Manrope"/>
                <a:cs typeface="Manrope"/>
                <a:sym typeface="Manrope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anrope"/>
              <a:buNone/>
              <a:defRPr sz="2100" b="0" i="0" u="none" strike="noStrike" cap="none">
                <a:solidFill>
                  <a:schemeClr val="accent2"/>
                </a:solidFill>
                <a:latin typeface="Manrope"/>
                <a:ea typeface="Manrope"/>
                <a:cs typeface="Manrope"/>
                <a:sym typeface="Manrope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anrope"/>
              <a:buNone/>
              <a:defRPr sz="2100" b="0" i="0" u="none" strike="noStrike" cap="none">
                <a:solidFill>
                  <a:schemeClr val="accent2"/>
                </a:solidFill>
                <a:latin typeface="Manrope"/>
                <a:ea typeface="Manrope"/>
                <a:cs typeface="Manrope"/>
                <a:sym typeface="Manrope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anrope"/>
              <a:buNone/>
              <a:defRPr sz="2100" b="0" i="0" u="none" strike="noStrike" cap="none">
                <a:solidFill>
                  <a:schemeClr val="accent2"/>
                </a:solidFill>
                <a:latin typeface="Manrope"/>
                <a:ea typeface="Manrope"/>
                <a:cs typeface="Manrope"/>
                <a:sym typeface="Manrope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anrope"/>
              <a:buNone/>
              <a:defRPr sz="2100" b="0" i="0" u="none" strike="noStrike" cap="none">
                <a:solidFill>
                  <a:schemeClr val="accent2"/>
                </a:solidFill>
                <a:latin typeface="Manrope"/>
                <a:ea typeface="Manrope"/>
                <a:cs typeface="Manrope"/>
                <a:sym typeface="Manrope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anrope"/>
              <a:buNone/>
              <a:defRPr sz="2100" b="0" i="0" u="none" strike="noStrike" cap="none">
                <a:solidFill>
                  <a:schemeClr val="accent2"/>
                </a:solidFill>
                <a:latin typeface="Manrope"/>
                <a:ea typeface="Manrope"/>
                <a:cs typeface="Manrope"/>
                <a:sym typeface="Manrope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anrope"/>
              <a:buNone/>
              <a:defRPr sz="2100" b="0" i="0" u="none" strike="noStrike" cap="none">
                <a:solidFill>
                  <a:schemeClr val="accent2"/>
                </a:solidFill>
                <a:latin typeface="Manrope"/>
                <a:ea typeface="Manrope"/>
                <a:cs typeface="Manrope"/>
                <a:sym typeface="Manrope"/>
              </a:defRPr>
            </a:lvl9pPr>
          </a:lstStyle>
          <a:p>
            <a:pPr marL="0" indent="0"/>
            <a:r>
              <a:rPr lang="en-US" sz="3600" b="1" u="sng" dirty="0">
                <a:ln>
                  <a:solidFill>
                    <a:schemeClr val="tx1"/>
                  </a:solidFill>
                </a:ln>
                <a:solidFill>
                  <a:srgbClr val="00545D"/>
                </a:solidFill>
                <a:latin typeface="Handlee" panose="020B0604020202020204" charset="0"/>
              </a:rPr>
              <a:t>Natural Greenhouse event and its protecting function</a:t>
            </a:r>
          </a:p>
        </p:txBody>
      </p:sp>
      <p:pic>
        <p:nvPicPr>
          <p:cNvPr id="1042" name="Picture 18">
            <a:extLst>
              <a:ext uri="{FF2B5EF4-FFF2-40B4-BE49-F238E27FC236}">
                <a16:creationId xmlns:a16="http://schemas.microsoft.com/office/drawing/2014/main" id="{814937B7-6957-4CAD-A5DA-667FD4511A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7820" y="1634045"/>
            <a:ext cx="3778776" cy="3252720"/>
          </a:xfrm>
          <a:prstGeom prst="rect">
            <a:avLst/>
          </a:prstGeom>
          <a:noFill/>
          <a:ln w="22225">
            <a:solidFill>
              <a:srgbClr val="A0CBE8"/>
            </a:solidFill>
          </a:ln>
          <a:effectLst>
            <a:outerShdw blurRad="635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:a16="http://schemas.microsoft.com/office/drawing/2014/main" id="{FA262B47-4D73-44DE-8614-6A3AAE541F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lasticWrap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1166" y="677154"/>
            <a:ext cx="597912" cy="597912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pic>
        <p:nvPicPr>
          <p:cNvPr id="224" name="Google Shape;224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38955" y="1885396"/>
            <a:ext cx="1189695" cy="486299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>
                <a:alpha val="24000"/>
              </a:srgbClr>
            </a:outerShdw>
          </a:effectLst>
        </p:spPr>
      </p:pic>
      <p:sp>
        <p:nvSpPr>
          <p:cNvPr id="28" name="Google Shape;202;p33">
            <a:extLst>
              <a:ext uri="{FF2B5EF4-FFF2-40B4-BE49-F238E27FC236}">
                <a16:creationId xmlns:a16="http://schemas.microsoft.com/office/drawing/2014/main" id="{30004B39-ED3E-4F8F-BE0C-1BD02554AE87}"/>
              </a:ext>
            </a:extLst>
          </p:cNvPr>
          <p:cNvSpPr txBox="1">
            <a:spLocks/>
          </p:cNvSpPr>
          <p:nvPr/>
        </p:nvSpPr>
        <p:spPr>
          <a:xfrm>
            <a:off x="695937" y="283271"/>
            <a:ext cx="5387824" cy="1092726"/>
          </a:xfrm>
          <a:prstGeom prst="rect">
            <a:avLst/>
          </a:prstGeom>
          <a:effectLst>
            <a:outerShdw blurRad="635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600" b="1" u="sng" dirty="0">
                <a:ln>
                  <a:solidFill>
                    <a:schemeClr val="tx1"/>
                  </a:solidFill>
                </a:ln>
                <a:solidFill>
                  <a:srgbClr val="00545D"/>
                </a:solidFill>
                <a:latin typeface="Handlee" panose="020B0604020202020204" charset="0"/>
              </a:rPr>
              <a:t>Natural Greenhouse event and its protecting function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222224-6B8E-4334-AAD0-7E1FA54E52F8}"/>
              </a:ext>
            </a:extLst>
          </p:cNvPr>
          <p:cNvSpPr txBox="1"/>
          <p:nvPr/>
        </p:nvSpPr>
        <p:spPr>
          <a:xfrm>
            <a:off x="161777" y="1476522"/>
            <a:ext cx="45397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andlee" panose="020B0604020202020204" charset="0"/>
              </a:rPr>
              <a:t>Why is it important for life in the planet?</a:t>
            </a:r>
            <a:endParaRPr lang="el-GR" sz="20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AD811F-A993-4436-B1B3-ECC0D6E90FD3}"/>
              </a:ext>
            </a:extLst>
          </p:cNvPr>
          <p:cNvSpPr txBox="1"/>
          <p:nvPr/>
        </p:nvSpPr>
        <p:spPr>
          <a:xfrm>
            <a:off x="106680" y="1876632"/>
            <a:ext cx="57683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800" b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andlee" panose="020B0604020202020204" charset="0"/>
              </a:rPr>
              <a:t>Greenhouse gases which trap the Sun’s heat are crucial to keeping our planet at a suitable temperature for life. Without them the heat emitted by the Earth would simply pass outwards from the Earth’s surface into space </a:t>
            </a:r>
            <a:endParaRPr lang="el-GR" sz="18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29FB9C-FDB8-475F-AA85-20B01CC27D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 flipH="1">
            <a:off x="4434431" y="2668517"/>
            <a:ext cx="275137" cy="40011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AC32FDB-E508-4E92-9916-88332143D149}"/>
              </a:ext>
            </a:extLst>
          </p:cNvPr>
          <p:cNvSpPr txBox="1"/>
          <p:nvPr/>
        </p:nvSpPr>
        <p:spPr>
          <a:xfrm>
            <a:off x="4772055" y="2731003"/>
            <a:ext cx="1866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n w="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Handlee" panose="020B0604020202020204" charset="0"/>
              </a:rPr>
              <a:t>-20 °C Temp</a:t>
            </a:r>
            <a:endParaRPr lang="el-GR" dirty="0">
              <a:ln w="0"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64ABF55-7566-47BA-9D93-967AA7C6B02D}"/>
              </a:ext>
            </a:extLst>
          </p:cNvPr>
          <p:cNvSpPr txBox="1"/>
          <p:nvPr/>
        </p:nvSpPr>
        <p:spPr>
          <a:xfrm>
            <a:off x="4095335" y="3177486"/>
            <a:ext cx="10955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andlee" panose="020B0604020202020204" charset="0"/>
              </a:rPr>
              <a:t>Results: </a:t>
            </a:r>
            <a:endParaRPr lang="el-GR" sz="20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F0A74E1-BB40-4AB2-8EEE-FF546D63B8A0}"/>
              </a:ext>
            </a:extLst>
          </p:cNvPr>
          <p:cNvSpPr txBox="1"/>
          <p:nvPr/>
        </p:nvSpPr>
        <p:spPr>
          <a:xfrm>
            <a:off x="4053840" y="3577596"/>
            <a:ext cx="31546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andlee" panose="020B0604020202020204" charset="0"/>
              </a:rPr>
              <a:t>Without any greenhouse gases, Earth would be an icy wasteland making the planet uninhabitable by humans</a:t>
            </a:r>
            <a:endParaRPr lang="el-GR" sz="20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CB7C5B8-6395-4DCD-B3AE-78FA9AEB431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1108" y="3087945"/>
            <a:ext cx="3400213" cy="1912620"/>
          </a:xfrm>
          <a:prstGeom prst="rect">
            <a:avLst/>
          </a:prstGeom>
          <a:ln w="19050">
            <a:solidFill>
              <a:srgbClr val="CCF1F9"/>
            </a:solidFill>
          </a:ln>
          <a:effectLst>
            <a:outerShdw blurRad="635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0" name="Google Shape;1004;p62">
            <a:extLst>
              <a:ext uri="{FF2B5EF4-FFF2-40B4-BE49-F238E27FC236}">
                <a16:creationId xmlns:a16="http://schemas.microsoft.com/office/drawing/2014/main" id="{D7A63E6A-CC72-4EB2-8AF1-1E263A3AD0AA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609509" y="3968410"/>
            <a:ext cx="1095523" cy="1032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F8020FC-F6EC-484B-9B35-F26619FAF6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lasticWrap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09564" y="2440868"/>
            <a:ext cx="597912" cy="597912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DA07992B-FBA8-4ED5-AEFB-ED5E0B5209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lasticWrap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49107" y="1274175"/>
            <a:ext cx="597912" cy="597912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FC5EB93C-5272-4096-BB08-C095309B9674}"/>
              </a:ext>
            </a:extLst>
          </p:cNvPr>
          <p:cNvSpPr txBox="1"/>
          <p:nvPr/>
        </p:nvSpPr>
        <p:spPr>
          <a:xfrm>
            <a:off x="1550670" y="41933"/>
            <a:ext cx="6042660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b="1" u="sng" dirty="0">
                <a:ln>
                  <a:solidFill>
                    <a:schemeClr val="tx1"/>
                  </a:solidFill>
                </a:ln>
                <a:solidFill>
                  <a:srgbClr val="00545D"/>
                </a:solidFill>
                <a:latin typeface="Handlee" panose="020B0604020202020204" charset="0"/>
              </a:rPr>
              <a:t>Overview of Greenhouse gases</a:t>
            </a:r>
            <a:endParaRPr lang="el-GR" sz="36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52F0407-FFBD-43ED-9D22-EDFD40EDF20A}"/>
              </a:ext>
            </a:extLst>
          </p:cNvPr>
          <p:cNvSpPr txBox="1"/>
          <p:nvPr/>
        </p:nvSpPr>
        <p:spPr>
          <a:xfrm>
            <a:off x="175170" y="653541"/>
            <a:ext cx="4663440" cy="1569660"/>
          </a:xfrm>
          <a:prstGeom prst="rect">
            <a:avLst/>
          </a:prstGeom>
          <a:noFill/>
          <a:effectLst>
            <a:outerShdw blurRad="635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en-US" sz="1600" b="1" dirty="0">
                <a:ln>
                  <a:solidFill>
                    <a:schemeClr val="tx1"/>
                  </a:solidFill>
                </a:ln>
                <a:solidFill>
                  <a:srgbClr val="005FA3"/>
                </a:solidFill>
                <a:effectLst/>
                <a:latin typeface="Handle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sz="1600" b="1" u="sng" dirty="0">
                <a:ln>
                  <a:solidFill>
                    <a:schemeClr val="tx1"/>
                  </a:solidFill>
                </a:ln>
                <a:solidFill>
                  <a:srgbClr val="005FA3"/>
                </a:solidFill>
                <a:effectLst/>
                <a:latin typeface="Handle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main</a:t>
            </a:r>
            <a:r>
              <a:rPr lang="en-US" sz="1600" b="1" dirty="0">
                <a:ln>
                  <a:solidFill>
                    <a:schemeClr val="tx1"/>
                  </a:solidFill>
                </a:ln>
                <a:solidFill>
                  <a:srgbClr val="005FA3"/>
                </a:solidFill>
                <a:effectLst/>
                <a:latin typeface="Handle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greenhouse </a:t>
            </a:r>
            <a:r>
              <a:rPr lang="en-US" sz="1600" b="1" u="sng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/>
                <a:latin typeface="Handle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gases</a:t>
            </a:r>
            <a:r>
              <a:rPr lang="en-US" sz="1600" b="1" dirty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ffectLst/>
                <a:latin typeface="Handle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ln>
                  <a:solidFill>
                    <a:schemeClr val="tx1"/>
                  </a:solidFill>
                </a:ln>
                <a:solidFill>
                  <a:srgbClr val="005FA3"/>
                </a:solidFill>
                <a:effectLst/>
                <a:latin typeface="Handle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are :</a:t>
            </a:r>
            <a:r>
              <a:rPr lang="en-US" sz="1600" b="1" dirty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ffectLst/>
                <a:latin typeface="Handle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US" sz="16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/>
                <a:latin typeface="Handle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1600" b="1" dirty="0">
                <a:ln>
                  <a:solidFill>
                    <a:schemeClr val="tx1"/>
                  </a:solidFill>
                </a:ln>
                <a:solidFill>
                  <a:srgbClr val="005FA3"/>
                </a:solidFill>
                <a:effectLst/>
                <a:latin typeface="Handle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Carbon dioxide (CO2)</a:t>
            </a:r>
          </a:p>
          <a:p>
            <a:pPr algn="just"/>
            <a:r>
              <a:rPr lang="en-US" sz="16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/>
                <a:latin typeface="Handle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1600" b="1" dirty="0">
                <a:ln>
                  <a:solidFill>
                    <a:schemeClr val="tx1"/>
                  </a:solidFill>
                </a:ln>
                <a:solidFill>
                  <a:srgbClr val="005FA3"/>
                </a:solidFill>
                <a:effectLst/>
                <a:latin typeface="Handle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Methane (CH4)</a:t>
            </a:r>
          </a:p>
          <a:p>
            <a:pPr algn="just"/>
            <a:r>
              <a:rPr lang="en-US" sz="16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/>
                <a:latin typeface="Handle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en-US" sz="1600" b="1" dirty="0">
                <a:ln>
                  <a:solidFill>
                    <a:schemeClr val="tx1"/>
                  </a:solidFill>
                </a:ln>
                <a:solidFill>
                  <a:srgbClr val="005FA3"/>
                </a:solidFill>
                <a:effectLst/>
                <a:latin typeface="Handle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Nitrous oxide (N2O)  </a:t>
            </a:r>
          </a:p>
          <a:p>
            <a:pPr algn="just"/>
            <a:r>
              <a:rPr lang="en-US" sz="16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/>
                <a:latin typeface="Handle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4. </a:t>
            </a:r>
            <a:r>
              <a:rPr lang="en-US" sz="1600" b="1" dirty="0">
                <a:ln>
                  <a:solidFill>
                    <a:schemeClr val="tx1"/>
                  </a:solidFill>
                </a:ln>
                <a:solidFill>
                  <a:srgbClr val="005FA3"/>
                </a:solidFill>
                <a:effectLst/>
                <a:latin typeface="Handle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Chlorofluorocarbon-12 (CFC-12)</a:t>
            </a:r>
          </a:p>
          <a:p>
            <a:pPr algn="just"/>
            <a:r>
              <a:rPr lang="en-US" sz="16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/>
                <a:latin typeface="Handle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5. </a:t>
            </a:r>
            <a:r>
              <a:rPr lang="en-US" sz="1600" b="1" dirty="0">
                <a:ln>
                  <a:solidFill>
                    <a:schemeClr val="tx1"/>
                  </a:solidFill>
                </a:ln>
                <a:solidFill>
                  <a:srgbClr val="005FA3"/>
                </a:solidFill>
                <a:effectLst/>
                <a:latin typeface="Handle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Fluorinated gases which are synthetic</a:t>
            </a:r>
            <a:endParaRPr lang="el-GR" sz="1600" b="1" dirty="0">
              <a:ln>
                <a:solidFill>
                  <a:schemeClr val="tx1"/>
                </a:solidFill>
              </a:ln>
              <a:solidFill>
                <a:srgbClr val="005FA3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08C4E72-C5D7-4D78-896B-2F84C23CFF84}"/>
              </a:ext>
            </a:extLst>
          </p:cNvPr>
          <p:cNvSpPr txBox="1"/>
          <p:nvPr/>
        </p:nvSpPr>
        <p:spPr>
          <a:xfrm>
            <a:off x="3690349" y="716916"/>
            <a:ext cx="5071702" cy="3169970"/>
          </a:xfrm>
          <a:prstGeom prst="rect">
            <a:avLst/>
          </a:prstGeom>
          <a:noFill/>
          <a:ln>
            <a:noFill/>
          </a:ln>
          <a:effectLst>
            <a:outerShdw blurRad="635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dirty="0">
                <a:ln>
                  <a:solidFill>
                    <a:schemeClr val="tx1"/>
                  </a:solidFill>
                </a:ln>
                <a:solidFill>
                  <a:srgbClr val="005FA3"/>
                </a:solidFill>
                <a:effectLst/>
                <a:latin typeface="Handle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Major</a:t>
            </a:r>
            <a:r>
              <a:rPr lang="en-US" sz="1800" b="1" dirty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ffectLst/>
                <a:latin typeface="Handle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/>
                <a:latin typeface="Handle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sources</a:t>
            </a:r>
            <a:r>
              <a:rPr lang="en-US" sz="1800" b="1" dirty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ffectLst/>
                <a:latin typeface="Handle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>
                <a:ln>
                  <a:solidFill>
                    <a:schemeClr val="tx1"/>
                  </a:solidFill>
                </a:ln>
                <a:solidFill>
                  <a:srgbClr val="005FA3"/>
                </a:solidFill>
                <a:effectLst/>
                <a:latin typeface="Handle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of the greenhouse gases</a:t>
            </a:r>
            <a:endParaRPr lang="el-GR" sz="1800" b="1" dirty="0">
              <a:ln>
                <a:solidFill>
                  <a:schemeClr val="tx1"/>
                </a:solidFill>
              </a:ln>
              <a:solidFill>
                <a:srgbClr val="005FA3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/>
                <a:latin typeface="Handle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Carbon Dioxide: </a:t>
            </a:r>
            <a:r>
              <a:rPr lang="en-US" sz="1800" b="1" dirty="0">
                <a:ln>
                  <a:solidFill>
                    <a:schemeClr val="tx1"/>
                  </a:solidFill>
                </a:ln>
                <a:solidFill>
                  <a:srgbClr val="005FA3"/>
                </a:solidFill>
                <a:effectLst/>
                <a:latin typeface="Handle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Fossil fuel combustion , Deforestation Cement production and certain chemical reactions</a:t>
            </a:r>
            <a:endParaRPr lang="el-GR" sz="1800" b="1" dirty="0">
              <a:ln>
                <a:solidFill>
                  <a:schemeClr val="tx1"/>
                </a:solidFill>
              </a:ln>
              <a:solidFill>
                <a:srgbClr val="005FA3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/>
                <a:latin typeface="Handle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Methane:</a:t>
            </a:r>
            <a:r>
              <a:rPr lang="en-US" sz="1800" b="1" dirty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ffectLst/>
                <a:latin typeface="Handle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>
                <a:ln>
                  <a:solidFill>
                    <a:schemeClr val="tx1"/>
                  </a:solidFill>
                </a:ln>
                <a:solidFill>
                  <a:srgbClr val="005FA3"/>
                </a:solidFill>
                <a:effectLst/>
                <a:latin typeface="Handle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Fossil fuel production, transport of coal, natural gas and oil, agriculture, landfills</a:t>
            </a:r>
            <a:endParaRPr lang="el-GR" sz="1800" b="1" dirty="0">
              <a:ln>
                <a:solidFill>
                  <a:schemeClr val="tx1"/>
                </a:solidFill>
              </a:ln>
              <a:solidFill>
                <a:srgbClr val="005FA3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8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/>
                <a:latin typeface="Handle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Nitrous Oxide: </a:t>
            </a:r>
            <a:r>
              <a:rPr lang="en-US" sz="1800" b="1" dirty="0">
                <a:ln>
                  <a:solidFill>
                    <a:schemeClr val="tx1"/>
                  </a:solidFill>
                </a:ln>
                <a:solidFill>
                  <a:srgbClr val="005FA3"/>
                </a:solidFill>
                <a:effectLst/>
                <a:latin typeface="Handle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Fertilizer application , fossil fuel and biomass combustion , industrial processes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8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Handle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Chlorofluorocarbon-12 (CFC-12): </a:t>
            </a:r>
            <a:r>
              <a:rPr lang="en-US" sz="1800" b="1" dirty="0">
                <a:ln>
                  <a:solidFill>
                    <a:schemeClr val="tx1"/>
                  </a:solidFill>
                </a:ln>
                <a:solidFill>
                  <a:srgbClr val="005FA3"/>
                </a:solidFill>
                <a:latin typeface="Handle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Refrigerants</a:t>
            </a:r>
            <a:endParaRPr lang="el-GR" sz="1800" b="1" dirty="0">
              <a:ln>
                <a:solidFill>
                  <a:schemeClr val="tx1"/>
                </a:solidFill>
              </a:ln>
              <a:solidFill>
                <a:srgbClr val="005FA3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Picture 12" descr="Greenhouse Effect And Global Warming Simply Explained | MONDOMIO">
            <a:extLst>
              <a:ext uri="{FF2B5EF4-FFF2-40B4-BE49-F238E27FC236}">
                <a16:creationId xmlns:a16="http://schemas.microsoft.com/office/drawing/2014/main" id="{A1B677FD-D2B2-42FE-9C8B-D2C42AFE8D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950" y="2202380"/>
            <a:ext cx="3012502" cy="2876791"/>
          </a:xfrm>
          <a:prstGeom prst="rect">
            <a:avLst/>
          </a:prstGeom>
          <a:noFill/>
          <a:ln w="34925">
            <a:solidFill>
              <a:srgbClr val="A0CBE8"/>
            </a:solidFill>
          </a:ln>
          <a:effectLst>
            <a:outerShdw blurRad="63500" dist="635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2" descr="Greenhouse Effect | National Geographic Society">
            <a:extLst>
              <a:ext uri="{FF2B5EF4-FFF2-40B4-BE49-F238E27FC236}">
                <a16:creationId xmlns:a16="http://schemas.microsoft.com/office/drawing/2014/main" id="{63E980B1-4C1C-40C3-AFDD-58D2C7768D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0349" y="3886886"/>
            <a:ext cx="3118725" cy="1197295"/>
          </a:xfrm>
          <a:prstGeom prst="rect">
            <a:avLst/>
          </a:prstGeom>
          <a:noFill/>
          <a:ln w="22225">
            <a:solidFill>
              <a:srgbClr val="A0CBE8"/>
            </a:solidFill>
          </a:ln>
          <a:effectLst>
            <a:outerShdw blurRad="635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0514A00-0983-4E2E-AB87-EE8C5524E8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26590" y="184911"/>
            <a:ext cx="937260" cy="9372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EBA39BE-D48B-4619-982B-BA0C083DCD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55273" y="3777489"/>
            <a:ext cx="937260" cy="9372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28DBC7F-DD93-49C6-B964-B15BDB577A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82210" y="4343538"/>
            <a:ext cx="735633" cy="73563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650;p47">
            <a:extLst>
              <a:ext uri="{FF2B5EF4-FFF2-40B4-BE49-F238E27FC236}">
                <a16:creationId xmlns:a16="http://schemas.microsoft.com/office/drawing/2014/main" id="{5C04E0A7-4EC9-4BB8-91FF-312CA9E91F8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t="5116" r="17600" b="18407"/>
          <a:stretch/>
        </p:blipFill>
        <p:spPr>
          <a:xfrm>
            <a:off x="4172548" y="2741448"/>
            <a:ext cx="752876" cy="69325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" name="Google Shape;675;p47">
            <a:extLst>
              <a:ext uri="{FF2B5EF4-FFF2-40B4-BE49-F238E27FC236}">
                <a16:creationId xmlns:a16="http://schemas.microsoft.com/office/drawing/2014/main" id="{CE8257A2-87A4-4028-B265-63292C7AAD10}"/>
              </a:ext>
            </a:extLst>
          </p:cNvPr>
          <p:cNvGrpSpPr/>
          <p:nvPr/>
        </p:nvGrpSpPr>
        <p:grpSpPr>
          <a:xfrm>
            <a:off x="4464524" y="2922614"/>
            <a:ext cx="168931" cy="339253"/>
            <a:chOff x="3984950" y="3213600"/>
            <a:chExt cx="239925" cy="4818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3" name="Google Shape;676;p47">
              <a:extLst>
                <a:ext uri="{FF2B5EF4-FFF2-40B4-BE49-F238E27FC236}">
                  <a16:creationId xmlns:a16="http://schemas.microsoft.com/office/drawing/2014/main" id="{DC86EBC6-90B0-472B-A306-95C5DACB85D3}"/>
                </a:ext>
              </a:extLst>
            </p:cNvPr>
            <p:cNvSpPr/>
            <p:nvPr/>
          </p:nvSpPr>
          <p:spPr>
            <a:xfrm>
              <a:off x="3984950" y="3213600"/>
              <a:ext cx="239925" cy="481825"/>
            </a:xfrm>
            <a:custGeom>
              <a:avLst/>
              <a:gdLst/>
              <a:ahLst/>
              <a:cxnLst/>
              <a:rect l="l" t="t" r="r" b="b"/>
              <a:pathLst>
                <a:path w="9597" h="19273" extrusionOk="0">
                  <a:moveTo>
                    <a:pt x="4800" y="3355"/>
                  </a:moveTo>
                  <a:cubicBezTo>
                    <a:pt x="5110" y="3355"/>
                    <a:pt x="5363" y="3608"/>
                    <a:pt x="5363" y="3918"/>
                  </a:cubicBezTo>
                  <a:lnTo>
                    <a:pt x="5363" y="12121"/>
                  </a:lnTo>
                  <a:cubicBezTo>
                    <a:pt x="6556" y="12407"/>
                    <a:pt x="7345" y="13542"/>
                    <a:pt x="7203" y="14759"/>
                  </a:cubicBezTo>
                  <a:cubicBezTo>
                    <a:pt x="7059" y="15978"/>
                    <a:pt x="6026" y="16897"/>
                    <a:pt x="4800" y="16897"/>
                  </a:cubicBezTo>
                  <a:cubicBezTo>
                    <a:pt x="3571" y="16897"/>
                    <a:pt x="2539" y="15978"/>
                    <a:pt x="2394" y="14759"/>
                  </a:cubicBezTo>
                  <a:cubicBezTo>
                    <a:pt x="2253" y="13542"/>
                    <a:pt x="3042" y="12407"/>
                    <a:pt x="4234" y="12121"/>
                  </a:cubicBezTo>
                  <a:lnTo>
                    <a:pt x="4234" y="3918"/>
                  </a:lnTo>
                  <a:cubicBezTo>
                    <a:pt x="4234" y="3608"/>
                    <a:pt x="4487" y="3355"/>
                    <a:pt x="4800" y="3355"/>
                  </a:cubicBezTo>
                  <a:close/>
                  <a:moveTo>
                    <a:pt x="4800" y="1"/>
                  </a:moveTo>
                  <a:cubicBezTo>
                    <a:pt x="3219" y="1"/>
                    <a:pt x="1939" y="1281"/>
                    <a:pt x="1939" y="2861"/>
                  </a:cubicBezTo>
                  <a:lnTo>
                    <a:pt x="1939" y="10567"/>
                  </a:lnTo>
                  <a:cubicBezTo>
                    <a:pt x="723" y="11501"/>
                    <a:pt x="9" y="12943"/>
                    <a:pt x="0" y="14476"/>
                  </a:cubicBezTo>
                  <a:cubicBezTo>
                    <a:pt x="0" y="17123"/>
                    <a:pt x="2150" y="19273"/>
                    <a:pt x="4800" y="19273"/>
                  </a:cubicBezTo>
                  <a:cubicBezTo>
                    <a:pt x="7450" y="19273"/>
                    <a:pt x="9597" y="17123"/>
                    <a:pt x="9597" y="14476"/>
                  </a:cubicBezTo>
                  <a:cubicBezTo>
                    <a:pt x="9597" y="13651"/>
                    <a:pt x="9395" y="12844"/>
                    <a:pt x="9007" y="12118"/>
                  </a:cubicBezTo>
                  <a:cubicBezTo>
                    <a:pt x="8679" y="11510"/>
                    <a:pt x="8221" y="10980"/>
                    <a:pt x="7664" y="10567"/>
                  </a:cubicBezTo>
                  <a:lnTo>
                    <a:pt x="7661" y="2861"/>
                  </a:lnTo>
                  <a:cubicBezTo>
                    <a:pt x="7661" y="1281"/>
                    <a:pt x="6378" y="1"/>
                    <a:pt x="48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4" name="Google Shape;677;p47">
              <a:extLst>
                <a:ext uri="{FF2B5EF4-FFF2-40B4-BE49-F238E27FC236}">
                  <a16:creationId xmlns:a16="http://schemas.microsoft.com/office/drawing/2014/main" id="{996264D8-C8E5-4334-B925-86FD25831497}"/>
                </a:ext>
              </a:extLst>
            </p:cNvPr>
            <p:cNvSpPr/>
            <p:nvPr/>
          </p:nvSpPr>
          <p:spPr>
            <a:xfrm>
              <a:off x="4072650" y="3543175"/>
              <a:ext cx="64525" cy="64625"/>
            </a:xfrm>
            <a:custGeom>
              <a:avLst/>
              <a:gdLst/>
              <a:ahLst/>
              <a:cxnLst/>
              <a:rect l="l" t="t" r="r" b="b"/>
              <a:pathLst>
                <a:path w="2581" h="2585" extrusionOk="0">
                  <a:moveTo>
                    <a:pt x="1292" y="1"/>
                  </a:moveTo>
                  <a:cubicBezTo>
                    <a:pt x="578" y="1"/>
                    <a:pt x="0" y="579"/>
                    <a:pt x="0" y="1293"/>
                  </a:cubicBezTo>
                  <a:cubicBezTo>
                    <a:pt x="0" y="2006"/>
                    <a:pt x="578" y="2585"/>
                    <a:pt x="1292" y="2585"/>
                  </a:cubicBezTo>
                  <a:cubicBezTo>
                    <a:pt x="2003" y="2585"/>
                    <a:pt x="2581" y="2006"/>
                    <a:pt x="2581" y="1293"/>
                  </a:cubicBezTo>
                  <a:cubicBezTo>
                    <a:pt x="2581" y="579"/>
                    <a:pt x="2003" y="1"/>
                    <a:pt x="12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162" name="Google Shape;162;p30"/>
          <p:cNvSpPr txBox="1">
            <a:spLocks noGrp="1"/>
          </p:cNvSpPr>
          <p:nvPr>
            <p:ph type="title"/>
          </p:nvPr>
        </p:nvSpPr>
        <p:spPr>
          <a:xfrm>
            <a:off x="2037675" y="467128"/>
            <a:ext cx="5068597" cy="5727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1270000" stA="51000" endPos="92000" dir="5400000" sy="-100000" algn="bl" rotWithShape="0"/>
          </a:effectLst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 dirty="0">
                <a:ln>
                  <a:solidFill>
                    <a:schemeClr val="tx1"/>
                  </a:solidFill>
                </a:ln>
              </a:rPr>
              <a:t>Average temperature data</a:t>
            </a:r>
            <a:endParaRPr u="sng" dirty="0">
              <a:ln>
                <a:solidFill>
                  <a:schemeClr val="tx1"/>
                </a:solidFill>
              </a:ln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BB5E26-5DAD-443D-B615-FAD734DC38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380" y="1583240"/>
            <a:ext cx="3728519" cy="3039035"/>
          </a:xfrm>
          <a:prstGeom prst="rect">
            <a:avLst/>
          </a:prstGeom>
          <a:effectLst>
            <a:outerShdw blurRad="1143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08F8989-092C-4683-81E1-2AE3FE90104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67073" y="1583240"/>
            <a:ext cx="3504610" cy="3039035"/>
          </a:xfrm>
          <a:prstGeom prst="rect">
            <a:avLst/>
          </a:prstGeom>
          <a:effectLst>
            <a:outerShdw blurRad="1143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6F3B79E-D823-4B70-84FD-84324442B243}"/>
              </a:ext>
            </a:extLst>
          </p:cNvPr>
          <p:cNvSpPr txBox="1"/>
          <p:nvPr/>
        </p:nvSpPr>
        <p:spPr>
          <a:xfrm>
            <a:off x="1637116" y="1220965"/>
            <a:ext cx="1459048" cy="40011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b="1" u="sng" dirty="0">
                <a:solidFill>
                  <a:srgbClr val="05390A"/>
                </a:solidFill>
                <a:latin typeface="Handlee" panose="020B0604020202020204" charset="0"/>
              </a:rPr>
              <a:t>Global Data</a:t>
            </a:r>
            <a:endParaRPr lang="el-GR" sz="2000" b="1" u="sng" dirty="0">
              <a:solidFill>
                <a:srgbClr val="05390A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24A2FF-98BB-4934-9D45-E2F85D2CBCB3}"/>
              </a:ext>
            </a:extLst>
          </p:cNvPr>
          <p:cNvSpPr txBox="1"/>
          <p:nvPr/>
        </p:nvSpPr>
        <p:spPr>
          <a:xfrm>
            <a:off x="5731873" y="1220965"/>
            <a:ext cx="1775011" cy="40011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b="1" u="sng" dirty="0">
                <a:solidFill>
                  <a:srgbClr val="05390A"/>
                </a:solidFill>
                <a:latin typeface="Handlee" panose="020B0604020202020204" charset="0"/>
              </a:rPr>
              <a:t>European Data</a:t>
            </a:r>
            <a:endParaRPr lang="el-GR" sz="2000" u="sng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9CF45E7-4D92-4660-836C-5E272D0CDF86}"/>
              </a:ext>
            </a:extLst>
          </p:cNvPr>
          <p:cNvSpPr txBox="1"/>
          <p:nvPr/>
        </p:nvSpPr>
        <p:spPr>
          <a:xfrm>
            <a:off x="2187500" y="4691575"/>
            <a:ext cx="4768949" cy="369332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800" b="1" i="1" dirty="0">
                <a:solidFill>
                  <a:srgbClr val="00545D"/>
                </a:solidFill>
                <a:effectLst/>
                <a:latin typeface="Handlee" panose="020B0604020202020204" charset="0"/>
              </a:rPr>
              <a:t>Europe has warmed more than the global average</a:t>
            </a:r>
            <a:endParaRPr lang="el-GR" sz="1800" b="1" i="1" dirty="0">
              <a:solidFill>
                <a:srgbClr val="00545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31"/>
          <p:cNvPicPr preferRelativeResize="0"/>
          <p:nvPr/>
        </p:nvPicPr>
        <p:blipFill rotWithShape="1">
          <a:blip r:embed="rId3">
            <a:alphaModFix/>
          </a:blip>
          <a:srcRect t="835" b="826"/>
          <a:stretch/>
        </p:blipFill>
        <p:spPr>
          <a:xfrm>
            <a:off x="7770150" y="2622501"/>
            <a:ext cx="1189695" cy="486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3B9E744-FE3D-4189-97D7-68F36ED153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063" y="152381"/>
            <a:ext cx="5137830" cy="2769960"/>
          </a:xfrm>
          <a:prstGeom prst="rect">
            <a:avLst/>
          </a:prstGeom>
          <a:effectLst>
            <a:outerShdw blurRad="635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50416DB-17E5-487B-9816-DA1A7E8CE0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86411" y="2796745"/>
            <a:ext cx="4565220" cy="2194374"/>
          </a:xfrm>
          <a:prstGeom prst="rect">
            <a:avLst/>
          </a:prstGeom>
          <a:effectLst>
            <a:outerShdw blurRad="635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BED61860-881A-4D3F-B9A9-746DE7132A4D}"/>
              </a:ext>
            </a:extLst>
          </p:cNvPr>
          <p:cNvSpPr txBox="1"/>
          <p:nvPr/>
        </p:nvSpPr>
        <p:spPr>
          <a:xfrm>
            <a:off x="5521568" y="740182"/>
            <a:ext cx="2693963" cy="1384995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ln>
                  <a:solidFill>
                    <a:schemeClr val="tx1"/>
                  </a:solidFill>
                </a:ln>
                <a:solidFill>
                  <a:srgbClr val="8CCF45"/>
                </a:solidFill>
                <a:latin typeface="Handlee" panose="020B0604020202020204" charset="0"/>
              </a:rPr>
              <a:t>More Graphs about Temperatures…</a:t>
            </a:r>
            <a:endParaRPr lang="el-GR" sz="2800" b="1" u="sng" dirty="0">
              <a:ln>
                <a:solidFill>
                  <a:schemeClr val="tx1"/>
                </a:solidFill>
              </a:ln>
              <a:solidFill>
                <a:srgbClr val="8CCF45"/>
              </a:solidFill>
            </a:endParaRPr>
          </a:p>
        </p:txBody>
      </p:sp>
      <p:pic>
        <p:nvPicPr>
          <p:cNvPr id="41" name="Google Shape;326;p39">
            <a:extLst>
              <a:ext uri="{FF2B5EF4-FFF2-40B4-BE49-F238E27FC236}">
                <a16:creationId xmlns:a16="http://schemas.microsoft.com/office/drawing/2014/main" id="{824C2BA2-461D-45E8-A0F8-3F1C889BBA51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533649" y="3108800"/>
            <a:ext cx="1421786" cy="185409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B768403F-BECD-4C17-8554-28F73F825C08}"/>
              </a:ext>
            </a:extLst>
          </p:cNvPr>
          <p:cNvSpPr txBox="1"/>
          <p:nvPr/>
        </p:nvSpPr>
        <p:spPr>
          <a:xfrm>
            <a:off x="5488151" y="2038978"/>
            <a:ext cx="2876846" cy="30777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b="1" i="1" u="sng" dirty="0">
                <a:solidFill>
                  <a:srgbClr val="D73028"/>
                </a:solidFill>
                <a:latin typeface="Handlee" panose="020B0604020202020204" charset="0"/>
              </a:rPr>
              <a:t>Max Temp: Approximately 3 </a:t>
            </a:r>
            <a:r>
              <a:rPr lang="el-GR" b="1" i="1" u="sng" dirty="0">
                <a:solidFill>
                  <a:srgbClr val="D73028"/>
                </a:solidFill>
                <a:effectLst/>
                <a:latin typeface="arial" panose="020B0604020202020204" pitchFamily="34" charset="0"/>
              </a:rPr>
              <a:t>°C</a:t>
            </a:r>
          </a:p>
        </p:txBody>
      </p:sp>
      <p:pic>
        <p:nvPicPr>
          <p:cNvPr id="8" name="Google Shape;650;p47">
            <a:extLst>
              <a:ext uri="{FF2B5EF4-FFF2-40B4-BE49-F238E27FC236}">
                <a16:creationId xmlns:a16="http://schemas.microsoft.com/office/drawing/2014/main" id="{3DA9942E-FF04-4A04-8F3A-53A6760D6E39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 t="5116" r="17600" b="18407"/>
          <a:stretch/>
        </p:blipFill>
        <p:spPr>
          <a:xfrm>
            <a:off x="7612121" y="1090636"/>
            <a:ext cx="752876" cy="69325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" name="Google Shape;675;p47">
            <a:extLst>
              <a:ext uri="{FF2B5EF4-FFF2-40B4-BE49-F238E27FC236}">
                <a16:creationId xmlns:a16="http://schemas.microsoft.com/office/drawing/2014/main" id="{F9244A69-E238-408E-B5EE-834FCF4023DF}"/>
              </a:ext>
            </a:extLst>
          </p:cNvPr>
          <p:cNvGrpSpPr/>
          <p:nvPr/>
        </p:nvGrpSpPr>
        <p:grpSpPr>
          <a:xfrm>
            <a:off x="7904097" y="1271802"/>
            <a:ext cx="168931" cy="339253"/>
            <a:chOff x="3984950" y="3213600"/>
            <a:chExt cx="239925" cy="4818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" name="Google Shape;676;p47">
              <a:extLst>
                <a:ext uri="{FF2B5EF4-FFF2-40B4-BE49-F238E27FC236}">
                  <a16:creationId xmlns:a16="http://schemas.microsoft.com/office/drawing/2014/main" id="{486BBFBC-CC95-4418-A72B-3D706AD52F20}"/>
                </a:ext>
              </a:extLst>
            </p:cNvPr>
            <p:cNvSpPr/>
            <p:nvPr/>
          </p:nvSpPr>
          <p:spPr>
            <a:xfrm>
              <a:off x="3984950" y="3213600"/>
              <a:ext cx="239925" cy="481825"/>
            </a:xfrm>
            <a:custGeom>
              <a:avLst/>
              <a:gdLst/>
              <a:ahLst/>
              <a:cxnLst/>
              <a:rect l="l" t="t" r="r" b="b"/>
              <a:pathLst>
                <a:path w="9597" h="19273" extrusionOk="0">
                  <a:moveTo>
                    <a:pt x="4800" y="3355"/>
                  </a:moveTo>
                  <a:cubicBezTo>
                    <a:pt x="5110" y="3355"/>
                    <a:pt x="5363" y="3608"/>
                    <a:pt x="5363" y="3918"/>
                  </a:cubicBezTo>
                  <a:lnTo>
                    <a:pt x="5363" y="12121"/>
                  </a:lnTo>
                  <a:cubicBezTo>
                    <a:pt x="6556" y="12407"/>
                    <a:pt x="7345" y="13542"/>
                    <a:pt x="7203" y="14759"/>
                  </a:cubicBezTo>
                  <a:cubicBezTo>
                    <a:pt x="7059" y="15978"/>
                    <a:pt x="6026" y="16897"/>
                    <a:pt x="4800" y="16897"/>
                  </a:cubicBezTo>
                  <a:cubicBezTo>
                    <a:pt x="3571" y="16897"/>
                    <a:pt x="2539" y="15978"/>
                    <a:pt x="2394" y="14759"/>
                  </a:cubicBezTo>
                  <a:cubicBezTo>
                    <a:pt x="2253" y="13542"/>
                    <a:pt x="3042" y="12407"/>
                    <a:pt x="4234" y="12121"/>
                  </a:cubicBezTo>
                  <a:lnTo>
                    <a:pt x="4234" y="3918"/>
                  </a:lnTo>
                  <a:cubicBezTo>
                    <a:pt x="4234" y="3608"/>
                    <a:pt x="4487" y="3355"/>
                    <a:pt x="4800" y="3355"/>
                  </a:cubicBezTo>
                  <a:close/>
                  <a:moveTo>
                    <a:pt x="4800" y="1"/>
                  </a:moveTo>
                  <a:cubicBezTo>
                    <a:pt x="3219" y="1"/>
                    <a:pt x="1939" y="1281"/>
                    <a:pt x="1939" y="2861"/>
                  </a:cubicBezTo>
                  <a:lnTo>
                    <a:pt x="1939" y="10567"/>
                  </a:lnTo>
                  <a:cubicBezTo>
                    <a:pt x="723" y="11501"/>
                    <a:pt x="9" y="12943"/>
                    <a:pt x="0" y="14476"/>
                  </a:cubicBezTo>
                  <a:cubicBezTo>
                    <a:pt x="0" y="17123"/>
                    <a:pt x="2150" y="19273"/>
                    <a:pt x="4800" y="19273"/>
                  </a:cubicBezTo>
                  <a:cubicBezTo>
                    <a:pt x="7450" y="19273"/>
                    <a:pt x="9597" y="17123"/>
                    <a:pt x="9597" y="14476"/>
                  </a:cubicBezTo>
                  <a:cubicBezTo>
                    <a:pt x="9597" y="13651"/>
                    <a:pt x="9395" y="12844"/>
                    <a:pt x="9007" y="12118"/>
                  </a:cubicBezTo>
                  <a:cubicBezTo>
                    <a:pt x="8679" y="11510"/>
                    <a:pt x="8221" y="10980"/>
                    <a:pt x="7664" y="10567"/>
                  </a:cubicBezTo>
                  <a:lnTo>
                    <a:pt x="7661" y="2861"/>
                  </a:lnTo>
                  <a:cubicBezTo>
                    <a:pt x="7661" y="1281"/>
                    <a:pt x="6378" y="1"/>
                    <a:pt x="48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1" name="Google Shape;677;p47">
              <a:extLst>
                <a:ext uri="{FF2B5EF4-FFF2-40B4-BE49-F238E27FC236}">
                  <a16:creationId xmlns:a16="http://schemas.microsoft.com/office/drawing/2014/main" id="{6CA58023-4368-4258-88F8-D62BA3B0FCEA}"/>
                </a:ext>
              </a:extLst>
            </p:cNvPr>
            <p:cNvSpPr/>
            <p:nvPr/>
          </p:nvSpPr>
          <p:spPr>
            <a:xfrm>
              <a:off x="4072650" y="3543175"/>
              <a:ext cx="64525" cy="64625"/>
            </a:xfrm>
            <a:custGeom>
              <a:avLst/>
              <a:gdLst/>
              <a:ahLst/>
              <a:cxnLst/>
              <a:rect l="l" t="t" r="r" b="b"/>
              <a:pathLst>
                <a:path w="2581" h="2585" extrusionOk="0">
                  <a:moveTo>
                    <a:pt x="1292" y="1"/>
                  </a:moveTo>
                  <a:cubicBezTo>
                    <a:pt x="578" y="1"/>
                    <a:pt x="0" y="579"/>
                    <a:pt x="0" y="1293"/>
                  </a:cubicBezTo>
                  <a:cubicBezTo>
                    <a:pt x="0" y="2006"/>
                    <a:pt x="578" y="2585"/>
                    <a:pt x="1292" y="2585"/>
                  </a:cubicBezTo>
                  <a:cubicBezTo>
                    <a:pt x="2003" y="2585"/>
                    <a:pt x="2581" y="2006"/>
                    <a:pt x="2581" y="1293"/>
                  </a:cubicBezTo>
                  <a:cubicBezTo>
                    <a:pt x="2581" y="579"/>
                    <a:pt x="2003" y="1"/>
                    <a:pt x="12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Google Shape;192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98900" y="3073419"/>
            <a:ext cx="2939925" cy="25268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3" name="Google Shape;193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2985" y="1427347"/>
            <a:ext cx="1189695" cy="48629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5" name="Google Shape;195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68242" y="573209"/>
            <a:ext cx="1865234" cy="6195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AB4603C-05F8-4D9E-876B-419471234719}"/>
              </a:ext>
            </a:extLst>
          </p:cNvPr>
          <p:cNvSpPr txBox="1"/>
          <p:nvPr/>
        </p:nvSpPr>
        <p:spPr>
          <a:xfrm>
            <a:off x="1930953" y="204725"/>
            <a:ext cx="5382652" cy="95410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2800" b="1" u="sng" dirty="0">
                <a:ln>
                  <a:solidFill>
                    <a:schemeClr val="tx1"/>
                  </a:solidFill>
                </a:ln>
                <a:solidFill>
                  <a:srgbClr val="00545D"/>
                </a:solidFill>
                <a:latin typeface="Handlee" panose="020B0604020202020204" charset="0"/>
              </a:rPr>
              <a:t>Negative impacts of global warming on the weather</a:t>
            </a:r>
            <a:endParaRPr lang="el-GR" sz="2800" b="1" u="sng" dirty="0">
              <a:ln>
                <a:solidFill>
                  <a:schemeClr val="tx1"/>
                </a:solidFill>
              </a:ln>
              <a:solidFill>
                <a:srgbClr val="00545D"/>
              </a:solidFill>
            </a:endParaRPr>
          </a:p>
        </p:txBody>
      </p:sp>
      <p:pic>
        <p:nvPicPr>
          <p:cNvPr id="17" name="Google Shape;409;p40">
            <a:extLst>
              <a:ext uri="{FF2B5EF4-FFF2-40B4-BE49-F238E27FC236}">
                <a16:creationId xmlns:a16="http://schemas.microsoft.com/office/drawing/2014/main" id="{59C5D4BE-B394-4017-A652-0852C2D14089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39833" y="2075793"/>
            <a:ext cx="536001" cy="99762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Google Shape;409;p40">
            <a:extLst>
              <a:ext uri="{FF2B5EF4-FFF2-40B4-BE49-F238E27FC236}">
                <a16:creationId xmlns:a16="http://schemas.microsoft.com/office/drawing/2014/main" id="{FBB6A890-B226-4F93-8BAF-E9349F1D5C83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932859" y="1280570"/>
            <a:ext cx="536001" cy="99762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E2D656F-0043-4F8C-897B-567996D27612}"/>
              </a:ext>
            </a:extLst>
          </p:cNvPr>
          <p:cNvSpPr txBox="1"/>
          <p:nvPr/>
        </p:nvSpPr>
        <p:spPr>
          <a:xfrm>
            <a:off x="2276380" y="1342415"/>
            <a:ext cx="4691798" cy="58477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b="1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A warmer climate makes atmosphere to collect and drop more water</a:t>
            </a:r>
            <a:r>
              <a:rPr lang="el-GR" sz="1600" b="1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:</a:t>
            </a:r>
            <a:endParaRPr lang="el-GR" sz="1600" b="1" dirty="0">
              <a:solidFill>
                <a:srgbClr val="00206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D398FAF-EE96-4365-AC27-5E5F4CBB275B}"/>
              </a:ext>
            </a:extLst>
          </p:cNvPr>
          <p:cNvSpPr txBox="1"/>
          <p:nvPr/>
        </p:nvSpPr>
        <p:spPr>
          <a:xfrm>
            <a:off x="2476092" y="2030466"/>
            <a:ext cx="1070465" cy="52322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b="1" u="sng" dirty="0"/>
              <a:t>WET</a:t>
            </a:r>
            <a:endParaRPr lang="el-GR" sz="2800" b="1" u="sng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F3FD998-39D8-44E5-87E5-2D979361D4C9}"/>
              </a:ext>
            </a:extLst>
          </p:cNvPr>
          <p:cNvSpPr txBox="1"/>
          <p:nvPr/>
        </p:nvSpPr>
        <p:spPr>
          <a:xfrm>
            <a:off x="5183766" y="2064378"/>
            <a:ext cx="1723292" cy="52322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WETTER</a:t>
            </a:r>
            <a:endParaRPr lang="el-GR" sz="2800" b="1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A3E99AC-8F75-456B-BA45-E9F1D6DB49BF}"/>
              </a:ext>
            </a:extLst>
          </p:cNvPr>
          <p:cNvSpPr txBox="1"/>
          <p:nvPr/>
        </p:nvSpPr>
        <p:spPr>
          <a:xfrm>
            <a:off x="2476092" y="2811809"/>
            <a:ext cx="940856" cy="52322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b="1" u="sng" dirty="0"/>
              <a:t>DRY</a:t>
            </a:r>
            <a:endParaRPr lang="el-GR" sz="2800" b="1" u="sng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6402431-86D2-4C35-8CE7-C4604A9AAB4B}"/>
              </a:ext>
            </a:extLst>
          </p:cNvPr>
          <p:cNvSpPr txBox="1"/>
          <p:nvPr/>
        </p:nvSpPr>
        <p:spPr>
          <a:xfrm>
            <a:off x="5183766" y="2839640"/>
            <a:ext cx="1470074" cy="52322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DRIER</a:t>
            </a:r>
            <a:endParaRPr lang="el-GR" sz="2800" b="1" dirty="0">
              <a:solidFill>
                <a:srgbClr val="FF0000"/>
              </a:solidFill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0DC13884-AD08-414B-BCA0-300E8ACF54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73837" y="2119369"/>
            <a:ext cx="1182649" cy="422031"/>
          </a:xfrm>
          <a:prstGeom prst="rect">
            <a:avLst/>
          </a:prstGeom>
          <a:effectLst>
            <a:outerShdw blurRad="635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836C597-0FBB-4E1D-A704-B70744F84AF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92081" y="2859328"/>
            <a:ext cx="1182649" cy="422031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8ED9C932-F836-4797-BDB7-70E63040F8FE}"/>
              </a:ext>
            </a:extLst>
          </p:cNvPr>
          <p:cNvSpPr txBox="1"/>
          <p:nvPr/>
        </p:nvSpPr>
        <p:spPr>
          <a:xfrm>
            <a:off x="2782177" y="3785691"/>
            <a:ext cx="3680203" cy="83099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>
                <a:solidFill>
                  <a:srgbClr val="002060"/>
                </a:solidFill>
                <a:latin typeface="arial" panose="020B0604020202020204" pitchFamily="34" charset="0"/>
              </a:rPr>
              <a:t>This way storms, disasters, heat waves, floods and droughts are created</a:t>
            </a:r>
            <a:endParaRPr lang="el-GR" sz="1600" u="sn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6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6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6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6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6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6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6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6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Picture 85">
            <a:extLst>
              <a:ext uri="{FF2B5EF4-FFF2-40B4-BE49-F238E27FC236}">
                <a16:creationId xmlns:a16="http://schemas.microsoft.com/office/drawing/2014/main" id="{DDD3578A-4A09-4728-94D8-F50A841E3F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2548951" y="4343098"/>
            <a:ext cx="735633" cy="73563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9E5E7DAA-C97E-4954-9B3E-0F4C9A058A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2018972" y="3807384"/>
            <a:ext cx="735633" cy="73563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8EC13D2E-204F-437F-8969-118DF51F63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1184032" y="4175200"/>
            <a:ext cx="735633" cy="73563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DB8CA839-EB8E-4D18-AE53-AE5CA0F62F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285381" y="3710059"/>
            <a:ext cx="735633" cy="73563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885E808-70D2-4FBA-B0B9-3290BE1B1A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5045" y="450300"/>
            <a:ext cx="1651844" cy="16518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96222632-2E20-4B20-A1A1-B932075B1C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7072886" y="1053432"/>
            <a:ext cx="735633" cy="73563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FDBF5E8F-C3B5-447F-81FB-13C976499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0983" y="508043"/>
            <a:ext cx="3499788" cy="572700"/>
          </a:xfrm>
        </p:spPr>
        <p:txBody>
          <a:bodyPr/>
          <a:lstStyle/>
          <a:p>
            <a:r>
              <a:rPr lang="en-US" sz="2400" u="sng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635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Lessepsian Migration</a:t>
            </a:r>
            <a:endParaRPr lang="el-GR" sz="2400" u="sng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635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460513-F0EC-44D5-B442-11C61DC6ECD1}"/>
              </a:ext>
            </a:extLst>
          </p:cNvPr>
          <p:cNvSpPr txBox="1"/>
          <p:nvPr/>
        </p:nvSpPr>
        <p:spPr>
          <a:xfrm>
            <a:off x="311573" y="1002454"/>
            <a:ext cx="45855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b="1" i="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635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andlee" panose="020B0604020202020204" charset="0"/>
              </a:rPr>
              <a:t>Definition: </a:t>
            </a:r>
            <a:r>
              <a:rPr lang="en-US" sz="1600" b="1" i="0" dirty="0">
                <a:ln>
                  <a:solidFill>
                    <a:schemeClr val="tx1"/>
                  </a:solidFill>
                </a:ln>
                <a:solidFill>
                  <a:srgbClr val="005FA3"/>
                </a:solidFill>
                <a:effectLst>
                  <a:outerShdw blurRad="635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andlee" panose="020B0604020202020204" charset="0"/>
              </a:rPr>
              <a:t>The Lessepsian migration (Erythrean invasion) is the migration of marine species across the Suez Canal, usually from the Red </a:t>
            </a:r>
            <a:r>
              <a:rPr lang="en-US" sz="1600" b="1" dirty="0">
                <a:ln>
                  <a:solidFill>
                    <a:schemeClr val="tx1"/>
                  </a:solidFill>
                </a:ln>
                <a:solidFill>
                  <a:srgbClr val="005FA3"/>
                </a:solidFill>
                <a:effectLst>
                  <a:outerShdw blurRad="635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andlee" panose="020B0604020202020204" charset="0"/>
              </a:rPr>
              <a:t>Sea </a:t>
            </a:r>
            <a:r>
              <a:rPr lang="en-US" sz="1600" b="1" i="0" dirty="0">
                <a:ln>
                  <a:solidFill>
                    <a:schemeClr val="tx1"/>
                  </a:solidFill>
                </a:ln>
                <a:solidFill>
                  <a:srgbClr val="005FA3"/>
                </a:solidFill>
                <a:effectLst>
                  <a:outerShdw blurRad="635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andlee" panose="020B0604020202020204" charset="0"/>
              </a:rPr>
              <a:t>to the Mediterranean Sea. Their name is from the French  engineer F.Lesseps who designed the Suez Canal</a:t>
            </a:r>
            <a:endParaRPr lang="el-GR" sz="1600" b="1" dirty="0">
              <a:ln>
                <a:solidFill>
                  <a:schemeClr val="tx1"/>
                </a:solidFill>
              </a:ln>
              <a:effectLst>
                <a:outerShdw blurRad="635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2DAEB7E-7204-41B6-8C24-23C8A31C2FC5}"/>
              </a:ext>
            </a:extLst>
          </p:cNvPr>
          <p:cNvSpPr txBox="1"/>
          <p:nvPr/>
        </p:nvSpPr>
        <p:spPr>
          <a:xfrm>
            <a:off x="1008378" y="2447145"/>
            <a:ext cx="3144522" cy="400110"/>
          </a:xfrm>
          <a:prstGeom prst="rect">
            <a:avLst/>
          </a:prstGeom>
          <a:noFill/>
          <a:effectLst>
            <a:outerShdw blurRad="635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b="1" i="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635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andlee" panose="020B0604020202020204" charset="0"/>
              </a:rPr>
              <a:t>The effect of global warming</a:t>
            </a:r>
            <a:endParaRPr lang="el-GR" sz="2000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5C211F-E1B6-403D-A082-041DF6E4E966}"/>
              </a:ext>
            </a:extLst>
          </p:cNvPr>
          <p:cNvSpPr txBox="1"/>
          <p:nvPr/>
        </p:nvSpPr>
        <p:spPr>
          <a:xfrm>
            <a:off x="311572" y="2970294"/>
            <a:ext cx="4538133" cy="830997"/>
          </a:xfrm>
          <a:prstGeom prst="rect">
            <a:avLst/>
          </a:prstGeom>
          <a:noFill/>
          <a:effectLst>
            <a:outerShdw blurRad="635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en-US" sz="1600" b="1" dirty="0">
                <a:ln>
                  <a:solidFill>
                    <a:schemeClr val="tx1"/>
                  </a:solidFill>
                </a:ln>
                <a:solidFill>
                  <a:srgbClr val="005FA3"/>
                </a:solidFill>
                <a:effectLst>
                  <a:outerShdw blurRad="635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andlee" panose="020B0604020202020204" charset="0"/>
              </a:rPr>
              <a:t>As the temperature of Mediterranean rises, Lessepsian Immigrants start moving at an increase rate from the Red Sea to Mediterranean Sea </a:t>
            </a:r>
            <a:endParaRPr lang="el-GR" sz="1600" dirty="0"/>
          </a:p>
        </p:txBody>
      </p:sp>
      <p:grpSp>
        <p:nvGrpSpPr>
          <p:cNvPr id="41" name="Google Shape;704;p48">
            <a:extLst>
              <a:ext uri="{FF2B5EF4-FFF2-40B4-BE49-F238E27FC236}">
                <a16:creationId xmlns:a16="http://schemas.microsoft.com/office/drawing/2014/main" id="{5E9D3169-6CF9-4851-8C48-0EB9FE75E489}"/>
              </a:ext>
            </a:extLst>
          </p:cNvPr>
          <p:cNvGrpSpPr/>
          <p:nvPr/>
        </p:nvGrpSpPr>
        <p:grpSpPr>
          <a:xfrm rot="2715857">
            <a:off x="731552" y="3867713"/>
            <a:ext cx="452811" cy="449470"/>
            <a:chOff x="-21322309" y="3693325"/>
            <a:chExt cx="306409" cy="304148"/>
          </a:xfrm>
          <a:effectLst>
            <a:outerShdw blurRad="635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2" name="Google Shape;705;p48">
              <a:extLst>
                <a:ext uri="{FF2B5EF4-FFF2-40B4-BE49-F238E27FC236}">
                  <a16:creationId xmlns:a16="http://schemas.microsoft.com/office/drawing/2014/main" id="{D73B51FD-ACBD-401F-A6FB-3999A5FA8628}"/>
                </a:ext>
              </a:extLst>
            </p:cNvPr>
            <p:cNvSpPr/>
            <p:nvPr/>
          </p:nvSpPr>
          <p:spPr>
            <a:xfrm>
              <a:off x="-21142725" y="3868400"/>
              <a:ext cx="111850" cy="69325"/>
            </a:xfrm>
            <a:custGeom>
              <a:avLst/>
              <a:gdLst/>
              <a:ahLst/>
              <a:cxnLst/>
              <a:rect l="l" t="t" r="r" b="b"/>
              <a:pathLst>
                <a:path w="4474" h="2773" extrusionOk="0">
                  <a:moveTo>
                    <a:pt x="4474" y="0"/>
                  </a:moveTo>
                  <a:lnTo>
                    <a:pt x="4474" y="0"/>
                  </a:lnTo>
                  <a:cubicBezTo>
                    <a:pt x="4317" y="189"/>
                    <a:pt x="4159" y="378"/>
                    <a:pt x="4001" y="536"/>
                  </a:cubicBezTo>
                  <a:cubicBezTo>
                    <a:pt x="2899" y="1639"/>
                    <a:pt x="1418" y="2174"/>
                    <a:pt x="0" y="2426"/>
                  </a:cubicBezTo>
                  <a:cubicBezTo>
                    <a:pt x="473" y="2678"/>
                    <a:pt x="945" y="2773"/>
                    <a:pt x="1450" y="2773"/>
                  </a:cubicBezTo>
                  <a:cubicBezTo>
                    <a:pt x="2269" y="2773"/>
                    <a:pt x="3088" y="2458"/>
                    <a:pt x="3749" y="1828"/>
                  </a:cubicBezTo>
                  <a:cubicBezTo>
                    <a:pt x="4254" y="1324"/>
                    <a:pt x="4474" y="662"/>
                    <a:pt x="44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706;p48">
              <a:extLst>
                <a:ext uri="{FF2B5EF4-FFF2-40B4-BE49-F238E27FC236}">
                  <a16:creationId xmlns:a16="http://schemas.microsoft.com/office/drawing/2014/main" id="{A9292332-C6B6-422A-BAEA-131F338D8C78}"/>
                </a:ext>
              </a:extLst>
            </p:cNvPr>
            <p:cNvSpPr/>
            <p:nvPr/>
          </p:nvSpPr>
          <p:spPr>
            <a:xfrm>
              <a:off x="-21141950" y="3693325"/>
              <a:ext cx="126050" cy="120750"/>
            </a:xfrm>
            <a:custGeom>
              <a:avLst/>
              <a:gdLst/>
              <a:ahLst/>
              <a:cxnLst/>
              <a:rect l="l" t="t" r="r" b="b"/>
              <a:pathLst>
                <a:path w="5042" h="4830" extrusionOk="0">
                  <a:moveTo>
                    <a:pt x="1828" y="1214"/>
                  </a:moveTo>
                  <a:cubicBezTo>
                    <a:pt x="1915" y="1214"/>
                    <a:pt x="2001" y="1254"/>
                    <a:pt x="2080" y="1333"/>
                  </a:cubicBezTo>
                  <a:cubicBezTo>
                    <a:pt x="2238" y="1490"/>
                    <a:pt x="2238" y="1679"/>
                    <a:pt x="2080" y="1837"/>
                  </a:cubicBezTo>
                  <a:cubicBezTo>
                    <a:pt x="2001" y="1915"/>
                    <a:pt x="1915" y="1955"/>
                    <a:pt x="1828" y="1955"/>
                  </a:cubicBezTo>
                  <a:cubicBezTo>
                    <a:pt x="1742" y="1955"/>
                    <a:pt x="1655" y="1915"/>
                    <a:pt x="1576" y="1837"/>
                  </a:cubicBezTo>
                  <a:cubicBezTo>
                    <a:pt x="1419" y="1679"/>
                    <a:pt x="1419" y="1490"/>
                    <a:pt x="1576" y="1333"/>
                  </a:cubicBezTo>
                  <a:cubicBezTo>
                    <a:pt x="1655" y="1254"/>
                    <a:pt x="1742" y="1214"/>
                    <a:pt x="1828" y="1214"/>
                  </a:cubicBezTo>
                  <a:close/>
                  <a:moveTo>
                    <a:pt x="2301" y="0"/>
                  </a:moveTo>
                  <a:cubicBezTo>
                    <a:pt x="1786" y="0"/>
                    <a:pt x="1193" y="72"/>
                    <a:pt x="599" y="230"/>
                  </a:cubicBezTo>
                  <a:cubicBezTo>
                    <a:pt x="1" y="1427"/>
                    <a:pt x="221" y="2908"/>
                    <a:pt x="1230" y="3884"/>
                  </a:cubicBezTo>
                  <a:cubicBezTo>
                    <a:pt x="1797" y="4483"/>
                    <a:pt x="2647" y="4830"/>
                    <a:pt x="3498" y="4830"/>
                  </a:cubicBezTo>
                  <a:cubicBezTo>
                    <a:pt x="3970" y="4830"/>
                    <a:pt x="4443" y="4704"/>
                    <a:pt x="4884" y="4515"/>
                  </a:cubicBezTo>
                  <a:cubicBezTo>
                    <a:pt x="5042" y="3443"/>
                    <a:pt x="5042" y="2498"/>
                    <a:pt x="4947" y="1931"/>
                  </a:cubicBezTo>
                  <a:cubicBezTo>
                    <a:pt x="4884" y="1522"/>
                    <a:pt x="4601" y="1207"/>
                    <a:pt x="4254" y="1081"/>
                  </a:cubicBezTo>
                  <a:cubicBezTo>
                    <a:pt x="4160" y="1049"/>
                    <a:pt x="4065" y="1049"/>
                    <a:pt x="3970" y="1049"/>
                  </a:cubicBezTo>
                  <a:cubicBezTo>
                    <a:pt x="3970" y="955"/>
                    <a:pt x="3939" y="860"/>
                    <a:pt x="3939" y="765"/>
                  </a:cubicBezTo>
                  <a:cubicBezTo>
                    <a:pt x="3813" y="387"/>
                    <a:pt x="3498" y="104"/>
                    <a:pt x="3120" y="72"/>
                  </a:cubicBezTo>
                  <a:cubicBezTo>
                    <a:pt x="2885" y="25"/>
                    <a:pt x="2607" y="0"/>
                    <a:pt x="2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707;p48">
              <a:extLst>
                <a:ext uri="{FF2B5EF4-FFF2-40B4-BE49-F238E27FC236}">
                  <a16:creationId xmlns:a16="http://schemas.microsoft.com/office/drawing/2014/main" id="{8E597CC6-837C-4232-9125-9C7EB3AC85E7}"/>
                </a:ext>
              </a:extLst>
            </p:cNvPr>
            <p:cNvSpPr/>
            <p:nvPr/>
          </p:nvSpPr>
          <p:spPr>
            <a:xfrm>
              <a:off x="-21263225" y="3707725"/>
              <a:ext cx="69325" cy="112650"/>
            </a:xfrm>
            <a:custGeom>
              <a:avLst/>
              <a:gdLst/>
              <a:ahLst/>
              <a:cxnLst/>
              <a:rect l="l" t="t" r="r" b="b"/>
              <a:pathLst>
                <a:path w="2773" h="4506" extrusionOk="0">
                  <a:moveTo>
                    <a:pt x="2773" y="0"/>
                  </a:moveTo>
                  <a:cubicBezTo>
                    <a:pt x="2079" y="0"/>
                    <a:pt x="1418" y="252"/>
                    <a:pt x="945" y="757"/>
                  </a:cubicBezTo>
                  <a:cubicBezTo>
                    <a:pt x="347" y="1355"/>
                    <a:pt x="0" y="2174"/>
                    <a:pt x="0" y="3025"/>
                  </a:cubicBezTo>
                  <a:cubicBezTo>
                    <a:pt x="0" y="3560"/>
                    <a:pt x="126" y="4065"/>
                    <a:pt x="347" y="4506"/>
                  </a:cubicBezTo>
                  <a:cubicBezTo>
                    <a:pt x="630" y="3025"/>
                    <a:pt x="1197" y="1513"/>
                    <a:pt x="2205" y="473"/>
                  </a:cubicBezTo>
                  <a:cubicBezTo>
                    <a:pt x="2363" y="315"/>
                    <a:pt x="2552" y="158"/>
                    <a:pt x="27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708;p48">
              <a:extLst>
                <a:ext uri="{FF2B5EF4-FFF2-40B4-BE49-F238E27FC236}">
                  <a16:creationId xmlns:a16="http://schemas.microsoft.com/office/drawing/2014/main" id="{E2A07D15-FE26-474B-A58B-C352D5B676EE}"/>
                </a:ext>
              </a:extLst>
            </p:cNvPr>
            <p:cNvSpPr/>
            <p:nvPr/>
          </p:nvSpPr>
          <p:spPr>
            <a:xfrm>
              <a:off x="-21322309" y="3703773"/>
              <a:ext cx="294600" cy="293700"/>
            </a:xfrm>
            <a:custGeom>
              <a:avLst/>
              <a:gdLst/>
              <a:ahLst/>
              <a:cxnLst/>
              <a:rect l="l" t="t" r="r" b="b"/>
              <a:pathLst>
                <a:path w="11784" h="11748" extrusionOk="0">
                  <a:moveTo>
                    <a:pt x="6604" y="3797"/>
                  </a:moveTo>
                  <a:cubicBezTo>
                    <a:pt x="6773" y="3797"/>
                    <a:pt x="6905" y="3909"/>
                    <a:pt x="6931" y="4065"/>
                  </a:cubicBezTo>
                  <a:cubicBezTo>
                    <a:pt x="7026" y="4254"/>
                    <a:pt x="6900" y="4443"/>
                    <a:pt x="6711" y="4506"/>
                  </a:cubicBezTo>
                  <a:lnTo>
                    <a:pt x="6270" y="4664"/>
                  </a:lnTo>
                  <a:cubicBezTo>
                    <a:pt x="6018" y="4727"/>
                    <a:pt x="5955" y="5042"/>
                    <a:pt x="6112" y="5231"/>
                  </a:cubicBezTo>
                  <a:lnTo>
                    <a:pt x="6490" y="5640"/>
                  </a:lnTo>
                  <a:cubicBezTo>
                    <a:pt x="6575" y="5713"/>
                    <a:pt x="6674" y="5748"/>
                    <a:pt x="6767" y="5748"/>
                  </a:cubicBezTo>
                  <a:cubicBezTo>
                    <a:pt x="6916" y="5748"/>
                    <a:pt x="7050" y="5657"/>
                    <a:pt x="7089" y="5483"/>
                  </a:cubicBezTo>
                  <a:lnTo>
                    <a:pt x="7246" y="5042"/>
                  </a:lnTo>
                  <a:cubicBezTo>
                    <a:pt x="7321" y="4892"/>
                    <a:pt x="7455" y="4802"/>
                    <a:pt x="7586" y="4802"/>
                  </a:cubicBezTo>
                  <a:cubicBezTo>
                    <a:pt x="7620" y="4802"/>
                    <a:pt x="7655" y="4808"/>
                    <a:pt x="7687" y="4821"/>
                  </a:cubicBezTo>
                  <a:cubicBezTo>
                    <a:pt x="7908" y="4884"/>
                    <a:pt x="8002" y="5073"/>
                    <a:pt x="7971" y="5262"/>
                  </a:cubicBezTo>
                  <a:lnTo>
                    <a:pt x="7813" y="5703"/>
                  </a:lnTo>
                  <a:cubicBezTo>
                    <a:pt x="7655" y="6177"/>
                    <a:pt x="7212" y="6453"/>
                    <a:pt x="6764" y="6453"/>
                  </a:cubicBezTo>
                  <a:cubicBezTo>
                    <a:pt x="6498" y="6453"/>
                    <a:pt x="6229" y="6356"/>
                    <a:pt x="6018" y="6144"/>
                  </a:cubicBezTo>
                  <a:lnTo>
                    <a:pt x="5640" y="5766"/>
                  </a:lnTo>
                  <a:cubicBezTo>
                    <a:pt x="5073" y="5199"/>
                    <a:pt x="5293" y="4223"/>
                    <a:pt x="6081" y="3971"/>
                  </a:cubicBezTo>
                  <a:lnTo>
                    <a:pt x="6490" y="3813"/>
                  </a:lnTo>
                  <a:cubicBezTo>
                    <a:pt x="6529" y="3802"/>
                    <a:pt x="6567" y="3797"/>
                    <a:pt x="6604" y="3797"/>
                  </a:cubicBezTo>
                  <a:close/>
                  <a:moveTo>
                    <a:pt x="6900" y="1"/>
                  </a:moveTo>
                  <a:lnTo>
                    <a:pt x="6900" y="1"/>
                  </a:lnTo>
                  <a:cubicBezTo>
                    <a:pt x="6238" y="253"/>
                    <a:pt x="5608" y="600"/>
                    <a:pt x="5136" y="1104"/>
                  </a:cubicBezTo>
                  <a:cubicBezTo>
                    <a:pt x="3434" y="2805"/>
                    <a:pt x="3088" y="6176"/>
                    <a:pt x="3088" y="7657"/>
                  </a:cubicBezTo>
                  <a:cubicBezTo>
                    <a:pt x="2726" y="7476"/>
                    <a:pt x="2328" y="7387"/>
                    <a:pt x="1930" y="7387"/>
                  </a:cubicBezTo>
                  <a:cubicBezTo>
                    <a:pt x="1287" y="7387"/>
                    <a:pt x="644" y="7619"/>
                    <a:pt x="158" y="8066"/>
                  </a:cubicBezTo>
                  <a:cubicBezTo>
                    <a:pt x="0" y="8224"/>
                    <a:pt x="32" y="8539"/>
                    <a:pt x="252" y="8665"/>
                  </a:cubicBezTo>
                  <a:cubicBezTo>
                    <a:pt x="1449" y="9295"/>
                    <a:pt x="2489" y="10334"/>
                    <a:pt x="3119" y="11532"/>
                  </a:cubicBezTo>
                  <a:cubicBezTo>
                    <a:pt x="3191" y="11676"/>
                    <a:pt x="3304" y="11748"/>
                    <a:pt x="3429" y="11748"/>
                  </a:cubicBezTo>
                  <a:cubicBezTo>
                    <a:pt x="3523" y="11748"/>
                    <a:pt x="3623" y="11707"/>
                    <a:pt x="3718" y="11626"/>
                  </a:cubicBezTo>
                  <a:cubicBezTo>
                    <a:pt x="4505" y="10839"/>
                    <a:pt x="4663" y="9641"/>
                    <a:pt x="4127" y="8696"/>
                  </a:cubicBezTo>
                  <a:lnTo>
                    <a:pt x="4190" y="8696"/>
                  </a:lnTo>
                  <a:cubicBezTo>
                    <a:pt x="5640" y="8696"/>
                    <a:pt x="8979" y="8350"/>
                    <a:pt x="10680" y="6648"/>
                  </a:cubicBezTo>
                  <a:cubicBezTo>
                    <a:pt x="11184" y="6144"/>
                    <a:pt x="11531" y="5514"/>
                    <a:pt x="11783" y="4853"/>
                  </a:cubicBezTo>
                  <a:lnTo>
                    <a:pt x="11783" y="4853"/>
                  </a:lnTo>
                  <a:cubicBezTo>
                    <a:pt x="11374" y="4979"/>
                    <a:pt x="11027" y="5042"/>
                    <a:pt x="10649" y="5042"/>
                  </a:cubicBezTo>
                  <a:cubicBezTo>
                    <a:pt x="9578" y="5042"/>
                    <a:pt x="8601" y="4664"/>
                    <a:pt x="7876" y="3908"/>
                  </a:cubicBezTo>
                  <a:cubicBezTo>
                    <a:pt x="6805" y="2836"/>
                    <a:pt x="6490" y="1356"/>
                    <a:pt x="69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E8C50861-B613-4750-AABF-01DDD96A6C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9705" y="2102144"/>
            <a:ext cx="4170680" cy="2919476"/>
          </a:xfrm>
          <a:prstGeom prst="rect">
            <a:avLst/>
          </a:prstGeom>
          <a:ln w="25400">
            <a:solidFill>
              <a:srgbClr val="B4E8F3"/>
            </a:solidFill>
          </a:ln>
          <a:effectLst>
            <a:outerShdw blurRad="635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D1821E8-1B62-484D-9453-07376495817E}"/>
              </a:ext>
            </a:extLst>
          </p:cNvPr>
          <p:cNvSpPr txBox="1"/>
          <p:nvPr/>
        </p:nvSpPr>
        <p:spPr>
          <a:xfrm>
            <a:off x="5608033" y="3514558"/>
            <a:ext cx="1266351" cy="369332"/>
          </a:xfrm>
          <a:prstGeom prst="rect">
            <a:avLst/>
          </a:prstGeom>
          <a:noFill/>
          <a:effectLst>
            <a:outerShdw blurRad="635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800" b="1" u="sng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635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andlee" panose="020B0604020202020204" charset="0"/>
              </a:rPr>
              <a:t>Suez Canal</a:t>
            </a:r>
            <a:endParaRPr lang="el-GR" sz="1800" u="sng" dirty="0">
              <a:solidFill>
                <a:srgbClr val="FFFF00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AB155F9-A597-49C4-9FC3-883A30A5CC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7919358">
            <a:off x="6824098" y="2345027"/>
            <a:ext cx="2174624" cy="91074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72E88FF-218E-4F81-A55B-DEC54E48EA0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986325">
            <a:off x="6574438" y="3146485"/>
            <a:ext cx="599892" cy="59989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35C538F8-06A7-45C4-ADF4-1AF419895E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7131414" y="690504"/>
            <a:ext cx="735633" cy="73563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61" name="Google Shape;704;p48">
            <a:extLst>
              <a:ext uri="{FF2B5EF4-FFF2-40B4-BE49-F238E27FC236}">
                <a16:creationId xmlns:a16="http://schemas.microsoft.com/office/drawing/2014/main" id="{D0609899-20A4-4CB8-839D-7A32730E96FE}"/>
              </a:ext>
            </a:extLst>
          </p:cNvPr>
          <p:cNvGrpSpPr/>
          <p:nvPr/>
        </p:nvGrpSpPr>
        <p:grpSpPr>
          <a:xfrm rot="2715857">
            <a:off x="7440965" y="899533"/>
            <a:ext cx="750195" cy="753379"/>
            <a:chOff x="-21322309" y="3693325"/>
            <a:chExt cx="306409" cy="30414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2" name="Google Shape;705;p48">
              <a:extLst>
                <a:ext uri="{FF2B5EF4-FFF2-40B4-BE49-F238E27FC236}">
                  <a16:creationId xmlns:a16="http://schemas.microsoft.com/office/drawing/2014/main" id="{7B5B01C2-61E3-45F9-87DB-B55A6D91F641}"/>
                </a:ext>
              </a:extLst>
            </p:cNvPr>
            <p:cNvSpPr/>
            <p:nvPr/>
          </p:nvSpPr>
          <p:spPr>
            <a:xfrm>
              <a:off x="-21142725" y="3868400"/>
              <a:ext cx="111850" cy="69325"/>
            </a:xfrm>
            <a:custGeom>
              <a:avLst/>
              <a:gdLst/>
              <a:ahLst/>
              <a:cxnLst/>
              <a:rect l="l" t="t" r="r" b="b"/>
              <a:pathLst>
                <a:path w="4474" h="2773" extrusionOk="0">
                  <a:moveTo>
                    <a:pt x="4474" y="0"/>
                  </a:moveTo>
                  <a:lnTo>
                    <a:pt x="4474" y="0"/>
                  </a:lnTo>
                  <a:cubicBezTo>
                    <a:pt x="4317" y="189"/>
                    <a:pt x="4159" y="378"/>
                    <a:pt x="4001" y="536"/>
                  </a:cubicBezTo>
                  <a:cubicBezTo>
                    <a:pt x="2899" y="1639"/>
                    <a:pt x="1418" y="2174"/>
                    <a:pt x="0" y="2426"/>
                  </a:cubicBezTo>
                  <a:cubicBezTo>
                    <a:pt x="473" y="2678"/>
                    <a:pt x="945" y="2773"/>
                    <a:pt x="1450" y="2773"/>
                  </a:cubicBezTo>
                  <a:cubicBezTo>
                    <a:pt x="2269" y="2773"/>
                    <a:pt x="3088" y="2458"/>
                    <a:pt x="3749" y="1828"/>
                  </a:cubicBezTo>
                  <a:cubicBezTo>
                    <a:pt x="4254" y="1324"/>
                    <a:pt x="4474" y="662"/>
                    <a:pt x="44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706;p48">
              <a:extLst>
                <a:ext uri="{FF2B5EF4-FFF2-40B4-BE49-F238E27FC236}">
                  <a16:creationId xmlns:a16="http://schemas.microsoft.com/office/drawing/2014/main" id="{7E4ED8E8-DA97-43B1-9EF6-D9D176877B06}"/>
                </a:ext>
              </a:extLst>
            </p:cNvPr>
            <p:cNvSpPr/>
            <p:nvPr/>
          </p:nvSpPr>
          <p:spPr>
            <a:xfrm>
              <a:off x="-21141950" y="3693325"/>
              <a:ext cx="126050" cy="120750"/>
            </a:xfrm>
            <a:custGeom>
              <a:avLst/>
              <a:gdLst/>
              <a:ahLst/>
              <a:cxnLst/>
              <a:rect l="l" t="t" r="r" b="b"/>
              <a:pathLst>
                <a:path w="5042" h="4830" extrusionOk="0">
                  <a:moveTo>
                    <a:pt x="1828" y="1214"/>
                  </a:moveTo>
                  <a:cubicBezTo>
                    <a:pt x="1915" y="1214"/>
                    <a:pt x="2001" y="1254"/>
                    <a:pt x="2080" y="1333"/>
                  </a:cubicBezTo>
                  <a:cubicBezTo>
                    <a:pt x="2238" y="1490"/>
                    <a:pt x="2238" y="1679"/>
                    <a:pt x="2080" y="1837"/>
                  </a:cubicBezTo>
                  <a:cubicBezTo>
                    <a:pt x="2001" y="1915"/>
                    <a:pt x="1915" y="1955"/>
                    <a:pt x="1828" y="1955"/>
                  </a:cubicBezTo>
                  <a:cubicBezTo>
                    <a:pt x="1742" y="1955"/>
                    <a:pt x="1655" y="1915"/>
                    <a:pt x="1576" y="1837"/>
                  </a:cubicBezTo>
                  <a:cubicBezTo>
                    <a:pt x="1419" y="1679"/>
                    <a:pt x="1419" y="1490"/>
                    <a:pt x="1576" y="1333"/>
                  </a:cubicBezTo>
                  <a:cubicBezTo>
                    <a:pt x="1655" y="1254"/>
                    <a:pt x="1742" y="1214"/>
                    <a:pt x="1828" y="1214"/>
                  </a:cubicBezTo>
                  <a:close/>
                  <a:moveTo>
                    <a:pt x="2301" y="0"/>
                  </a:moveTo>
                  <a:cubicBezTo>
                    <a:pt x="1786" y="0"/>
                    <a:pt x="1193" y="72"/>
                    <a:pt x="599" y="230"/>
                  </a:cubicBezTo>
                  <a:cubicBezTo>
                    <a:pt x="1" y="1427"/>
                    <a:pt x="221" y="2908"/>
                    <a:pt x="1230" y="3884"/>
                  </a:cubicBezTo>
                  <a:cubicBezTo>
                    <a:pt x="1797" y="4483"/>
                    <a:pt x="2647" y="4830"/>
                    <a:pt x="3498" y="4830"/>
                  </a:cubicBezTo>
                  <a:cubicBezTo>
                    <a:pt x="3970" y="4830"/>
                    <a:pt x="4443" y="4704"/>
                    <a:pt x="4884" y="4515"/>
                  </a:cubicBezTo>
                  <a:cubicBezTo>
                    <a:pt x="5042" y="3443"/>
                    <a:pt x="5042" y="2498"/>
                    <a:pt x="4947" y="1931"/>
                  </a:cubicBezTo>
                  <a:cubicBezTo>
                    <a:pt x="4884" y="1522"/>
                    <a:pt x="4601" y="1207"/>
                    <a:pt x="4254" y="1081"/>
                  </a:cubicBezTo>
                  <a:cubicBezTo>
                    <a:pt x="4160" y="1049"/>
                    <a:pt x="4065" y="1049"/>
                    <a:pt x="3970" y="1049"/>
                  </a:cubicBezTo>
                  <a:cubicBezTo>
                    <a:pt x="3970" y="955"/>
                    <a:pt x="3939" y="860"/>
                    <a:pt x="3939" y="765"/>
                  </a:cubicBezTo>
                  <a:cubicBezTo>
                    <a:pt x="3813" y="387"/>
                    <a:pt x="3498" y="104"/>
                    <a:pt x="3120" y="72"/>
                  </a:cubicBezTo>
                  <a:cubicBezTo>
                    <a:pt x="2885" y="25"/>
                    <a:pt x="2607" y="0"/>
                    <a:pt x="2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707;p48">
              <a:extLst>
                <a:ext uri="{FF2B5EF4-FFF2-40B4-BE49-F238E27FC236}">
                  <a16:creationId xmlns:a16="http://schemas.microsoft.com/office/drawing/2014/main" id="{14BCD9ED-F1F9-4369-BD5B-5E0A438F8727}"/>
                </a:ext>
              </a:extLst>
            </p:cNvPr>
            <p:cNvSpPr/>
            <p:nvPr/>
          </p:nvSpPr>
          <p:spPr>
            <a:xfrm>
              <a:off x="-21263225" y="3707725"/>
              <a:ext cx="69325" cy="112650"/>
            </a:xfrm>
            <a:custGeom>
              <a:avLst/>
              <a:gdLst/>
              <a:ahLst/>
              <a:cxnLst/>
              <a:rect l="l" t="t" r="r" b="b"/>
              <a:pathLst>
                <a:path w="2773" h="4506" extrusionOk="0">
                  <a:moveTo>
                    <a:pt x="2773" y="0"/>
                  </a:moveTo>
                  <a:cubicBezTo>
                    <a:pt x="2079" y="0"/>
                    <a:pt x="1418" y="252"/>
                    <a:pt x="945" y="757"/>
                  </a:cubicBezTo>
                  <a:cubicBezTo>
                    <a:pt x="347" y="1355"/>
                    <a:pt x="0" y="2174"/>
                    <a:pt x="0" y="3025"/>
                  </a:cubicBezTo>
                  <a:cubicBezTo>
                    <a:pt x="0" y="3560"/>
                    <a:pt x="126" y="4065"/>
                    <a:pt x="347" y="4506"/>
                  </a:cubicBezTo>
                  <a:cubicBezTo>
                    <a:pt x="630" y="3025"/>
                    <a:pt x="1197" y="1513"/>
                    <a:pt x="2205" y="473"/>
                  </a:cubicBezTo>
                  <a:cubicBezTo>
                    <a:pt x="2363" y="315"/>
                    <a:pt x="2552" y="158"/>
                    <a:pt x="27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708;p48">
              <a:extLst>
                <a:ext uri="{FF2B5EF4-FFF2-40B4-BE49-F238E27FC236}">
                  <a16:creationId xmlns:a16="http://schemas.microsoft.com/office/drawing/2014/main" id="{5789868F-4DF2-427A-82E1-EDC780FF18FD}"/>
                </a:ext>
              </a:extLst>
            </p:cNvPr>
            <p:cNvSpPr/>
            <p:nvPr/>
          </p:nvSpPr>
          <p:spPr>
            <a:xfrm>
              <a:off x="-21322309" y="3703773"/>
              <a:ext cx="294600" cy="293700"/>
            </a:xfrm>
            <a:custGeom>
              <a:avLst/>
              <a:gdLst/>
              <a:ahLst/>
              <a:cxnLst/>
              <a:rect l="l" t="t" r="r" b="b"/>
              <a:pathLst>
                <a:path w="11784" h="11748" extrusionOk="0">
                  <a:moveTo>
                    <a:pt x="6604" y="3797"/>
                  </a:moveTo>
                  <a:cubicBezTo>
                    <a:pt x="6773" y="3797"/>
                    <a:pt x="6905" y="3909"/>
                    <a:pt x="6931" y="4065"/>
                  </a:cubicBezTo>
                  <a:cubicBezTo>
                    <a:pt x="7026" y="4254"/>
                    <a:pt x="6900" y="4443"/>
                    <a:pt x="6711" y="4506"/>
                  </a:cubicBezTo>
                  <a:lnTo>
                    <a:pt x="6270" y="4664"/>
                  </a:lnTo>
                  <a:cubicBezTo>
                    <a:pt x="6018" y="4727"/>
                    <a:pt x="5955" y="5042"/>
                    <a:pt x="6112" y="5231"/>
                  </a:cubicBezTo>
                  <a:lnTo>
                    <a:pt x="6490" y="5640"/>
                  </a:lnTo>
                  <a:cubicBezTo>
                    <a:pt x="6575" y="5713"/>
                    <a:pt x="6674" y="5748"/>
                    <a:pt x="6767" y="5748"/>
                  </a:cubicBezTo>
                  <a:cubicBezTo>
                    <a:pt x="6916" y="5748"/>
                    <a:pt x="7050" y="5657"/>
                    <a:pt x="7089" y="5483"/>
                  </a:cubicBezTo>
                  <a:lnTo>
                    <a:pt x="7246" y="5042"/>
                  </a:lnTo>
                  <a:cubicBezTo>
                    <a:pt x="7321" y="4892"/>
                    <a:pt x="7455" y="4802"/>
                    <a:pt x="7586" y="4802"/>
                  </a:cubicBezTo>
                  <a:cubicBezTo>
                    <a:pt x="7620" y="4802"/>
                    <a:pt x="7655" y="4808"/>
                    <a:pt x="7687" y="4821"/>
                  </a:cubicBezTo>
                  <a:cubicBezTo>
                    <a:pt x="7908" y="4884"/>
                    <a:pt x="8002" y="5073"/>
                    <a:pt x="7971" y="5262"/>
                  </a:cubicBezTo>
                  <a:lnTo>
                    <a:pt x="7813" y="5703"/>
                  </a:lnTo>
                  <a:cubicBezTo>
                    <a:pt x="7655" y="6177"/>
                    <a:pt x="7212" y="6453"/>
                    <a:pt x="6764" y="6453"/>
                  </a:cubicBezTo>
                  <a:cubicBezTo>
                    <a:pt x="6498" y="6453"/>
                    <a:pt x="6229" y="6356"/>
                    <a:pt x="6018" y="6144"/>
                  </a:cubicBezTo>
                  <a:lnTo>
                    <a:pt x="5640" y="5766"/>
                  </a:lnTo>
                  <a:cubicBezTo>
                    <a:pt x="5073" y="5199"/>
                    <a:pt x="5293" y="4223"/>
                    <a:pt x="6081" y="3971"/>
                  </a:cubicBezTo>
                  <a:lnTo>
                    <a:pt x="6490" y="3813"/>
                  </a:lnTo>
                  <a:cubicBezTo>
                    <a:pt x="6529" y="3802"/>
                    <a:pt x="6567" y="3797"/>
                    <a:pt x="6604" y="3797"/>
                  </a:cubicBezTo>
                  <a:close/>
                  <a:moveTo>
                    <a:pt x="6900" y="1"/>
                  </a:moveTo>
                  <a:lnTo>
                    <a:pt x="6900" y="1"/>
                  </a:lnTo>
                  <a:cubicBezTo>
                    <a:pt x="6238" y="253"/>
                    <a:pt x="5608" y="600"/>
                    <a:pt x="5136" y="1104"/>
                  </a:cubicBezTo>
                  <a:cubicBezTo>
                    <a:pt x="3434" y="2805"/>
                    <a:pt x="3088" y="6176"/>
                    <a:pt x="3088" y="7657"/>
                  </a:cubicBezTo>
                  <a:cubicBezTo>
                    <a:pt x="2726" y="7476"/>
                    <a:pt x="2328" y="7387"/>
                    <a:pt x="1930" y="7387"/>
                  </a:cubicBezTo>
                  <a:cubicBezTo>
                    <a:pt x="1287" y="7387"/>
                    <a:pt x="644" y="7619"/>
                    <a:pt x="158" y="8066"/>
                  </a:cubicBezTo>
                  <a:cubicBezTo>
                    <a:pt x="0" y="8224"/>
                    <a:pt x="32" y="8539"/>
                    <a:pt x="252" y="8665"/>
                  </a:cubicBezTo>
                  <a:cubicBezTo>
                    <a:pt x="1449" y="9295"/>
                    <a:pt x="2489" y="10334"/>
                    <a:pt x="3119" y="11532"/>
                  </a:cubicBezTo>
                  <a:cubicBezTo>
                    <a:pt x="3191" y="11676"/>
                    <a:pt x="3304" y="11748"/>
                    <a:pt x="3429" y="11748"/>
                  </a:cubicBezTo>
                  <a:cubicBezTo>
                    <a:pt x="3523" y="11748"/>
                    <a:pt x="3623" y="11707"/>
                    <a:pt x="3718" y="11626"/>
                  </a:cubicBezTo>
                  <a:cubicBezTo>
                    <a:pt x="4505" y="10839"/>
                    <a:pt x="4663" y="9641"/>
                    <a:pt x="4127" y="8696"/>
                  </a:cubicBezTo>
                  <a:lnTo>
                    <a:pt x="4190" y="8696"/>
                  </a:lnTo>
                  <a:cubicBezTo>
                    <a:pt x="5640" y="8696"/>
                    <a:pt x="8979" y="8350"/>
                    <a:pt x="10680" y="6648"/>
                  </a:cubicBezTo>
                  <a:cubicBezTo>
                    <a:pt x="11184" y="6144"/>
                    <a:pt x="11531" y="5514"/>
                    <a:pt x="11783" y="4853"/>
                  </a:cubicBezTo>
                  <a:lnTo>
                    <a:pt x="11783" y="4853"/>
                  </a:lnTo>
                  <a:cubicBezTo>
                    <a:pt x="11374" y="4979"/>
                    <a:pt x="11027" y="5042"/>
                    <a:pt x="10649" y="5042"/>
                  </a:cubicBezTo>
                  <a:cubicBezTo>
                    <a:pt x="9578" y="5042"/>
                    <a:pt x="8601" y="4664"/>
                    <a:pt x="7876" y="3908"/>
                  </a:cubicBezTo>
                  <a:cubicBezTo>
                    <a:pt x="6805" y="2836"/>
                    <a:pt x="6490" y="1356"/>
                    <a:pt x="69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C7100C46-65CA-4108-BA07-EFF6D036F5D0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D003A"/>
              </a:clrFrom>
              <a:clrTo>
                <a:srgbClr val="FD003A">
                  <a:alpha val="0"/>
                </a:srgbClr>
              </a:clrTo>
            </a:clrChange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-4000"/>
                    </a14:imgEffect>
                    <a14:imgEffect>
                      <a14:colorTemperature colorTemp="11200"/>
                    </a14:imgEffect>
                    <a14:imgEffect>
                      <a14:saturation sat="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200000">
            <a:off x="6746089" y="3854275"/>
            <a:ext cx="1120958" cy="1120958"/>
          </a:xfrm>
          <a:prstGeom prst="rect">
            <a:avLst/>
          </a:prstGeom>
          <a:noFill/>
          <a:ln w="889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0" name="TextBox 69">
            <a:extLst>
              <a:ext uri="{FF2B5EF4-FFF2-40B4-BE49-F238E27FC236}">
                <a16:creationId xmlns:a16="http://schemas.microsoft.com/office/drawing/2014/main" id="{444EEB45-6776-4747-95F8-FCB3944F7B03}"/>
              </a:ext>
            </a:extLst>
          </p:cNvPr>
          <p:cNvSpPr txBox="1"/>
          <p:nvPr/>
        </p:nvSpPr>
        <p:spPr>
          <a:xfrm>
            <a:off x="5023634" y="2086481"/>
            <a:ext cx="172245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u="sng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635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andlee" panose="020B0604020202020204" charset="0"/>
              </a:rPr>
              <a:t>Mediterranean</a:t>
            </a:r>
            <a:r>
              <a:rPr lang="en-US" sz="1400" b="1" u="sng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635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andlee" panose="020B0604020202020204" charset="0"/>
              </a:rPr>
              <a:t> Sea</a:t>
            </a:r>
          </a:p>
        </p:txBody>
      </p:sp>
      <p:grpSp>
        <p:nvGrpSpPr>
          <p:cNvPr id="71" name="Google Shape;704;p48">
            <a:extLst>
              <a:ext uri="{FF2B5EF4-FFF2-40B4-BE49-F238E27FC236}">
                <a16:creationId xmlns:a16="http://schemas.microsoft.com/office/drawing/2014/main" id="{C668A7DB-4E2D-4A6C-8A3C-B1C4A4642C66}"/>
              </a:ext>
            </a:extLst>
          </p:cNvPr>
          <p:cNvGrpSpPr/>
          <p:nvPr/>
        </p:nvGrpSpPr>
        <p:grpSpPr>
          <a:xfrm rot="2715857">
            <a:off x="1642840" y="4314969"/>
            <a:ext cx="452811" cy="449470"/>
            <a:chOff x="-21322309" y="3693325"/>
            <a:chExt cx="306409" cy="304148"/>
          </a:xfrm>
          <a:effectLst>
            <a:outerShdw blurRad="635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2" name="Google Shape;705;p48">
              <a:extLst>
                <a:ext uri="{FF2B5EF4-FFF2-40B4-BE49-F238E27FC236}">
                  <a16:creationId xmlns:a16="http://schemas.microsoft.com/office/drawing/2014/main" id="{EC630CEB-DBEF-4456-AC44-7937D3573712}"/>
                </a:ext>
              </a:extLst>
            </p:cNvPr>
            <p:cNvSpPr/>
            <p:nvPr/>
          </p:nvSpPr>
          <p:spPr>
            <a:xfrm>
              <a:off x="-21142725" y="3868400"/>
              <a:ext cx="111850" cy="69325"/>
            </a:xfrm>
            <a:custGeom>
              <a:avLst/>
              <a:gdLst/>
              <a:ahLst/>
              <a:cxnLst/>
              <a:rect l="l" t="t" r="r" b="b"/>
              <a:pathLst>
                <a:path w="4474" h="2773" extrusionOk="0">
                  <a:moveTo>
                    <a:pt x="4474" y="0"/>
                  </a:moveTo>
                  <a:lnTo>
                    <a:pt x="4474" y="0"/>
                  </a:lnTo>
                  <a:cubicBezTo>
                    <a:pt x="4317" y="189"/>
                    <a:pt x="4159" y="378"/>
                    <a:pt x="4001" y="536"/>
                  </a:cubicBezTo>
                  <a:cubicBezTo>
                    <a:pt x="2899" y="1639"/>
                    <a:pt x="1418" y="2174"/>
                    <a:pt x="0" y="2426"/>
                  </a:cubicBezTo>
                  <a:cubicBezTo>
                    <a:pt x="473" y="2678"/>
                    <a:pt x="945" y="2773"/>
                    <a:pt x="1450" y="2773"/>
                  </a:cubicBezTo>
                  <a:cubicBezTo>
                    <a:pt x="2269" y="2773"/>
                    <a:pt x="3088" y="2458"/>
                    <a:pt x="3749" y="1828"/>
                  </a:cubicBezTo>
                  <a:cubicBezTo>
                    <a:pt x="4254" y="1324"/>
                    <a:pt x="4474" y="662"/>
                    <a:pt x="44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06;p48">
              <a:extLst>
                <a:ext uri="{FF2B5EF4-FFF2-40B4-BE49-F238E27FC236}">
                  <a16:creationId xmlns:a16="http://schemas.microsoft.com/office/drawing/2014/main" id="{D60FD373-FD4D-413C-A7C0-C808456C9296}"/>
                </a:ext>
              </a:extLst>
            </p:cNvPr>
            <p:cNvSpPr/>
            <p:nvPr/>
          </p:nvSpPr>
          <p:spPr>
            <a:xfrm>
              <a:off x="-21141950" y="3693325"/>
              <a:ext cx="126050" cy="120750"/>
            </a:xfrm>
            <a:custGeom>
              <a:avLst/>
              <a:gdLst/>
              <a:ahLst/>
              <a:cxnLst/>
              <a:rect l="l" t="t" r="r" b="b"/>
              <a:pathLst>
                <a:path w="5042" h="4830" extrusionOk="0">
                  <a:moveTo>
                    <a:pt x="1828" y="1214"/>
                  </a:moveTo>
                  <a:cubicBezTo>
                    <a:pt x="1915" y="1214"/>
                    <a:pt x="2001" y="1254"/>
                    <a:pt x="2080" y="1333"/>
                  </a:cubicBezTo>
                  <a:cubicBezTo>
                    <a:pt x="2238" y="1490"/>
                    <a:pt x="2238" y="1679"/>
                    <a:pt x="2080" y="1837"/>
                  </a:cubicBezTo>
                  <a:cubicBezTo>
                    <a:pt x="2001" y="1915"/>
                    <a:pt x="1915" y="1955"/>
                    <a:pt x="1828" y="1955"/>
                  </a:cubicBezTo>
                  <a:cubicBezTo>
                    <a:pt x="1742" y="1955"/>
                    <a:pt x="1655" y="1915"/>
                    <a:pt x="1576" y="1837"/>
                  </a:cubicBezTo>
                  <a:cubicBezTo>
                    <a:pt x="1419" y="1679"/>
                    <a:pt x="1419" y="1490"/>
                    <a:pt x="1576" y="1333"/>
                  </a:cubicBezTo>
                  <a:cubicBezTo>
                    <a:pt x="1655" y="1254"/>
                    <a:pt x="1742" y="1214"/>
                    <a:pt x="1828" y="1214"/>
                  </a:cubicBezTo>
                  <a:close/>
                  <a:moveTo>
                    <a:pt x="2301" y="0"/>
                  </a:moveTo>
                  <a:cubicBezTo>
                    <a:pt x="1786" y="0"/>
                    <a:pt x="1193" y="72"/>
                    <a:pt x="599" y="230"/>
                  </a:cubicBezTo>
                  <a:cubicBezTo>
                    <a:pt x="1" y="1427"/>
                    <a:pt x="221" y="2908"/>
                    <a:pt x="1230" y="3884"/>
                  </a:cubicBezTo>
                  <a:cubicBezTo>
                    <a:pt x="1797" y="4483"/>
                    <a:pt x="2647" y="4830"/>
                    <a:pt x="3498" y="4830"/>
                  </a:cubicBezTo>
                  <a:cubicBezTo>
                    <a:pt x="3970" y="4830"/>
                    <a:pt x="4443" y="4704"/>
                    <a:pt x="4884" y="4515"/>
                  </a:cubicBezTo>
                  <a:cubicBezTo>
                    <a:pt x="5042" y="3443"/>
                    <a:pt x="5042" y="2498"/>
                    <a:pt x="4947" y="1931"/>
                  </a:cubicBezTo>
                  <a:cubicBezTo>
                    <a:pt x="4884" y="1522"/>
                    <a:pt x="4601" y="1207"/>
                    <a:pt x="4254" y="1081"/>
                  </a:cubicBezTo>
                  <a:cubicBezTo>
                    <a:pt x="4160" y="1049"/>
                    <a:pt x="4065" y="1049"/>
                    <a:pt x="3970" y="1049"/>
                  </a:cubicBezTo>
                  <a:cubicBezTo>
                    <a:pt x="3970" y="955"/>
                    <a:pt x="3939" y="860"/>
                    <a:pt x="3939" y="765"/>
                  </a:cubicBezTo>
                  <a:cubicBezTo>
                    <a:pt x="3813" y="387"/>
                    <a:pt x="3498" y="104"/>
                    <a:pt x="3120" y="72"/>
                  </a:cubicBezTo>
                  <a:cubicBezTo>
                    <a:pt x="2885" y="25"/>
                    <a:pt x="2607" y="0"/>
                    <a:pt x="2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07;p48">
              <a:extLst>
                <a:ext uri="{FF2B5EF4-FFF2-40B4-BE49-F238E27FC236}">
                  <a16:creationId xmlns:a16="http://schemas.microsoft.com/office/drawing/2014/main" id="{4B432906-7E6F-4972-BDCC-743F4D3CD845}"/>
                </a:ext>
              </a:extLst>
            </p:cNvPr>
            <p:cNvSpPr/>
            <p:nvPr/>
          </p:nvSpPr>
          <p:spPr>
            <a:xfrm>
              <a:off x="-21263225" y="3707725"/>
              <a:ext cx="69325" cy="112650"/>
            </a:xfrm>
            <a:custGeom>
              <a:avLst/>
              <a:gdLst/>
              <a:ahLst/>
              <a:cxnLst/>
              <a:rect l="l" t="t" r="r" b="b"/>
              <a:pathLst>
                <a:path w="2773" h="4506" extrusionOk="0">
                  <a:moveTo>
                    <a:pt x="2773" y="0"/>
                  </a:moveTo>
                  <a:cubicBezTo>
                    <a:pt x="2079" y="0"/>
                    <a:pt x="1418" y="252"/>
                    <a:pt x="945" y="757"/>
                  </a:cubicBezTo>
                  <a:cubicBezTo>
                    <a:pt x="347" y="1355"/>
                    <a:pt x="0" y="2174"/>
                    <a:pt x="0" y="3025"/>
                  </a:cubicBezTo>
                  <a:cubicBezTo>
                    <a:pt x="0" y="3560"/>
                    <a:pt x="126" y="4065"/>
                    <a:pt x="347" y="4506"/>
                  </a:cubicBezTo>
                  <a:cubicBezTo>
                    <a:pt x="630" y="3025"/>
                    <a:pt x="1197" y="1513"/>
                    <a:pt x="2205" y="473"/>
                  </a:cubicBezTo>
                  <a:cubicBezTo>
                    <a:pt x="2363" y="315"/>
                    <a:pt x="2552" y="158"/>
                    <a:pt x="27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08;p48">
              <a:extLst>
                <a:ext uri="{FF2B5EF4-FFF2-40B4-BE49-F238E27FC236}">
                  <a16:creationId xmlns:a16="http://schemas.microsoft.com/office/drawing/2014/main" id="{DE58E14F-6E27-40DA-B80C-9B69BA4C23FD}"/>
                </a:ext>
              </a:extLst>
            </p:cNvPr>
            <p:cNvSpPr/>
            <p:nvPr/>
          </p:nvSpPr>
          <p:spPr>
            <a:xfrm>
              <a:off x="-21322309" y="3703773"/>
              <a:ext cx="294600" cy="293700"/>
            </a:xfrm>
            <a:custGeom>
              <a:avLst/>
              <a:gdLst/>
              <a:ahLst/>
              <a:cxnLst/>
              <a:rect l="l" t="t" r="r" b="b"/>
              <a:pathLst>
                <a:path w="11784" h="11748" extrusionOk="0">
                  <a:moveTo>
                    <a:pt x="6604" y="3797"/>
                  </a:moveTo>
                  <a:cubicBezTo>
                    <a:pt x="6773" y="3797"/>
                    <a:pt x="6905" y="3909"/>
                    <a:pt x="6931" y="4065"/>
                  </a:cubicBezTo>
                  <a:cubicBezTo>
                    <a:pt x="7026" y="4254"/>
                    <a:pt x="6900" y="4443"/>
                    <a:pt x="6711" y="4506"/>
                  </a:cubicBezTo>
                  <a:lnTo>
                    <a:pt x="6270" y="4664"/>
                  </a:lnTo>
                  <a:cubicBezTo>
                    <a:pt x="6018" y="4727"/>
                    <a:pt x="5955" y="5042"/>
                    <a:pt x="6112" y="5231"/>
                  </a:cubicBezTo>
                  <a:lnTo>
                    <a:pt x="6490" y="5640"/>
                  </a:lnTo>
                  <a:cubicBezTo>
                    <a:pt x="6575" y="5713"/>
                    <a:pt x="6674" y="5748"/>
                    <a:pt x="6767" y="5748"/>
                  </a:cubicBezTo>
                  <a:cubicBezTo>
                    <a:pt x="6916" y="5748"/>
                    <a:pt x="7050" y="5657"/>
                    <a:pt x="7089" y="5483"/>
                  </a:cubicBezTo>
                  <a:lnTo>
                    <a:pt x="7246" y="5042"/>
                  </a:lnTo>
                  <a:cubicBezTo>
                    <a:pt x="7321" y="4892"/>
                    <a:pt x="7455" y="4802"/>
                    <a:pt x="7586" y="4802"/>
                  </a:cubicBezTo>
                  <a:cubicBezTo>
                    <a:pt x="7620" y="4802"/>
                    <a:pt x="7655" y="4808"/>
                    <a:pt x="7687" y="4821"/>
                  </a:cubicBezTo>
                  <a:cubicBezTo>
                    <a:pt x="7908" y="4884"/>
                    <a:pt x="8002" y="5073"/>
                    <a:pt x="7971" y="5262"/>
                  </a:cubicBezTo>
                  <a:lnTo>
                    <a:pt x="7813" y="5703"/>
                  </a:lnTo>
                  <a:cubicBezTo>
                    <a:pt x="7655" y="6177"/>
                    <a:pt x="7212" y="6453"/>
                    <a:pt x="6764" y="6453"/>
                  </a:cubicBezTo>
                  <a:cubicBezTo>
                    <a:pt x="6498" y="6453"/>
                    <a:pt x="6229" y="6356"/>
                    <a:pt x="6018" y="6144"/>
                  </a:cubicBezTo>
                  <a:lnTo>
                    <a:pt x="5640" y="5766"/>
                  </a:lnTo>
                  <a:cubicBezTo>
                    <a:pt x="5073" y="5199"/>
                    <a:pt x="5293" y="4223"/>
                    <a:pt x="6081" y="3971"/>
                  </a:cubicBezTo>
                  <a:lnTo>
                    <a:pt x="6490" y="3813"/>
                  </a:lnTo>
                  <a:cubicBezTo>
                    <a:pt x="6529" y="3802"/>
                    <a:pt x="6567" y="3797"/>
                    <a:pt x="6604" y="3797"/>
                  </a:cubicBezTo>
                  <a:close/>
                  <a:moveTo>
                    <a:pt x="6900" y="1"/>
                  </a:moveTo>
                  <a:lnTo>
                    <a:pt x="6900" y="1"/>
                  </a:lnTo>
                  <a:cubicBezTo>
                    <a:pt x="6238" y="253"/>
                    <a:pt x="5608" y="600"/>
                    <a:pt x="5136" y="1104"/>
                  </a:cubicBezTo>
                  <a:cubicBezTo>
                    <a:pt x="3434" y="2805"/>
                    <a:pt x="3088" y="6176"/>
                    <a:pt x="3088" y="7657"/>
                  </a:cubicBezTo>
                  <a:cubicBezTo>
                    <a:pt x="2726" y="7476"/>
                    <a:pt x="2328" y="7387"/>
                    <a:pt x="1930" y="7387"/>
                  </a:cubicBezTo>
                  <a:cubicBezTo>
                    <a:pt x="1287" y="7387"/>
                    <a:pt x="644" y="7619"/>
                    <a:pt x="158" y="8066"/>
                  </a:cubicBezTo>
                  <a:cubicBezTo>
                    <a:pt x="0" y="8224"/>
                    <a:pt x="32" y="8539"/>
                    <a:pt x="252" y="8665"/>
                  </a:cubicBezTo>
                  <a:cubicBezTo>
                    <a:pt x="1449" y="9295"/>
                    <a:pt x="2489" y="10334"/>
                    <a:pt x="3119" y="11532"/>
                  </a:cubicBezTo>
                  <a:cubicBezTo>
                    <a:pt x="3191" y="11676"/>
                    <a:pt x="3304" y="11748"/>
                    <a:pt x="3429" y="11748"/>
                  </a:cubicBezTo>
                  <a:cubicBezTo>
                    <a:pt x="3523" y="11748"/>
                    <a:pt x="3623" y="11707"/>
                    <a:pt x="3718" y="11626"/>
                  </a:cubicBezTo>
                  <a:cubicBezTo>
                    <a:pt x="4505" y="10839"/>
                    <a:pt x="4663" y="9641"/>
                    <a:pt x="4127" y="8696"/>
                  </a:cubicBezTo>
                  <a:lnTo>
                    <a:pt x="4190" y="8696"/>
                  </a:lnTo>
                  <a:cubicBezTo>
                    <a:pt x="5640" y="8696"/>
                    <a:pt x="8979" y="8350"/>
                    <a:pt x="10680" y="6648"/>
                  </a:cubicBezTo>
                  <a:cubicBezTo>
                    <a:pt x="11184" y="6144"/>
                    <a:pt x="11531" y="5514"/>
                    <a:pt x="11783" y="4853"/>
                  </a:cubicBezTo>
                  <a:lnTo>
                    <a:pt x="11783" y="4853"/>
                  </a:lnTo>
                  <a:cubicBezTo>
                    <a:pt x="11374" y="4979"/>
                    <a:pt x="11027" y="5042"/>
                    <a:pt x="10649" y="5042"/>
                  </a:cubicBezTo>
                  <a:cubicBezTo>
                    <a:pt x="9578" y="5042"/>
                    <a:pt x="8601" y="4664"/>
                    <a:pt x="7876" y="3908"/>
                  </a:cubicBezTo>
                  <a:cubicBezTo>
                    <a:pt x="6805" y="2836"/>
                    <a:pt x="6490" y="1356"/>
                    <a:pt x="69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76" name="Google Shape;704;p48">
            <a:extLst>
              <a:ext uri="{FF2B5EF4-FFF2-40B4-BE49-F238E27FC236}">
                <a16:creationId xmlns:a16="http://schemas.microsoft.com/office/drawing/2014/main" id="{ECD83D5D-BC80-46A1-BF13-FD060CF244B3}"/>
              </a:ext>
            </a:extLst>
          </p:cNvPr>
          <p:cNvGrpSpPr/>
          <p:nvPr/>
        </p:nvGrpSpPr>
        <p:grpSpPr>
          <a:xfrm rot="2715857">
            <a:off x="2533450" y="3951231"/>
            <a:ext cx="452811" cy="449470"/>
            <a:chOff x="-21322309" y="3693325"/>
            <a:chExt cx="306409" cy="304148"/>
          </a:xfrm>
          <a:effectLst>
            <a:outerShdw blurRad="635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7" name="Google Shape;705;p48">
              <a:extLst>
                <a:ext uri="{FF2B5EF4-FFF2-40B4-BE49-F238E27FC236}">
                  <a16:creationId xmlns:a16="http://schemas.microsoft.com/office/drawing/2014/main" id="{C5A26DFE-CD6C-43A0-A562-A6DC6C1935C5}"/>
                </a:ext>
              </a:extLst>
            </p:cNvPr>
            <p:cNvSpPr/>
            <p:nvPr/>
          </p:nvSpPr>
          <p:spPr>
            <a:xfrm>
              <a:off x="-21142725" y="3868400"/>
              <a:ext cx="111850" cy="69325"/>
            </a:xfrm>
            <a:custGeom>
              <a:avLst/>
              <a:gdLst/>
              <a:ahLst/>
              <a:cxnLst/>
              <a:rect l="l" t="t" r="r" b="b"/>
              <a:pathLst>
                <a:path w="4474" h="2773" extrusionOk="0">
                  <a:moveTo>
                    <a:pt x="4474" y="0"/>
                  </a:moveTo>
                  <a:lnTo>
                    <a:pt x="4474" y="0"/>
                  </a:lnTo>
                  <a:cubicBezTo>
                    <a:pt x="4317" y="189"/>
                    <a:pt x="4159" y="378"/>
                    <a:pt x="4001" y="536"/>
                  </a:cubicBezTo>
                  <a:cubicBezTo>
                    <a:pt x="2899" y="1639"/>
                    <a:pt x="1418" y="2174"/>
                    <a:pt x="0" y="2426"/>
                  </a:cubicBezTo>
                  <a:cubicBezTo>
                    <a:pt x="473" y="2678"/>
                    <a:pt x="945" y="2773"/>
                    <a:pt x="1450" y="2773"/>
                  </a:cubicBezTo>
                  <a:cubicBezTo>
                    <a:pt x="2269" y="2773"/>
                    <a:pt x="3088" y="2458"/>
                    <a:pt x="3749" y="1828"/>
                  </a:cubicBezTo>
                  <a:cubicBezTo>
                    <a:pt x="4254" y="1324"/>
                    <a:pt x="4474" y="662"/>
                    <a:pt x="44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06;p48">
              <a:extLst>
                <a:ext uri="{FF2B5EF4-FFF2-40B4-BE49-F238E27FC236}">
                  <a16:creationId xmlns:a16="http://schemas.microsoft.com/office/drawing/2014/main" id="{215A6167-B056-4A6E-8252-2AF23262EA16}"/>
                </a:ext>
              </a:extLst>
            </p:cNvPr>
            <p:cNvSpPr/>
            <p:nvPr/>
          </p:nvSpPr>
          <p:spPr>
            <a:xfrm>
              <a:off x="-21141950" y="3693325"/>
              <a:ext cx="126050" cy="120750"/>
            </a:xfrm>
            <a:custGeom>
              <a:avLst/>
              <a:gdLst/>
              <a:ahLst/>
              <a:cxnLst/>
              <a:rect l="l" t="t" r="r" b="b"/>
              <a:pathLst>
                <a:path w="5042" h="4830" extrusionOk="0">
                  <a:moveTo>
                    <a:pt x="1828" y="1214"/>
                  </a:moveTo>
                  <a:cubicBezTo>
                    <a:pt x="1915" y="1214"/>
                    <a:pt x="2001" y="1254"/>
                    <a:pt x="2080" y="1333"/>
                  </a:cubicBezTo>
                  <a:cubicBezTo>
                    <a:pt x="2238" y="1490"/>
                    <a:pt x="2238" y="1679"/>
                    <a:pt x="2080" y="1837"/>
                  </a:cubicBezTo>
                  <a:cubicBezTo>
                    <a:pt x="2001" y="1915"/>
                    <a:pt x="1915" y="1955"/>
                    <a:pt x="1828" y="1955"/>
                  </a:cubicBezTo>
                  <a:cubicBezTo>
                    <a:pt x="1742" y="1955"/>
                    <a:pt x="1655" y="1915"/>
                    <a:pt x="1576" y="1837"/>
                  </a:cubicBezTo>
                  <a:cubicBezTo>
                    <a:pt x="1419" y="1679"/>
                    <a:pt x="1419" y="1490"/>
                    <a:pt x="1576" y="1333"/>
                  </a:cubicBezTo>
                  <a:cubicBezTo>
                    <a:pt x="1655" y="1254"/>
                    <a:pt x="1742" y="1214"/>
                    <a:pt x="1828" y="1214"/>
                  </a:cubicBezTo>
                  <a:close/>
                  <a:moveTo>
                    <a:pt x="2301" y="0"/>
                  </a:moveTo>
                  <a:cubicBezTo>
                    <a:pt x="1786" y="0"/>
                    <a:pt x="1193" y="72"/>
                    <a:pt x="599" y="230"/>
                  </a:cubicBezTo>
                  <a:cubicBezTo>
                    <a:pt x="1" y="1427"/>
                    <a:pt x="221" y="2908"/>
                    <a:pt x="1230" y="3884"/>
                  </a:cubicBezTo>
                  <a:cubicBezTo>
                    <a:pt x="1797" y="4483"/>
                    <a:pt x="2647" y="4830"/>
                    <a:pt x="3498" y="4830"/>
                  </a:cubicBezTo>
                  <a:cubicBezTo>
                    <a:pt x="3970" y="4830"/>
                    <a:pt x="4443" y="4704"/>
                    <a:pt x="4884" y="4515"/>
                  </a:cubicBezTo>
                  <a:cubicBezTo>
                    <a:pt x="5042" y="3443"/>
                    <a:pt x="5042" y="2498"/>
                    <a:pt x="4947" y="1931"/>
                  </a:cubicBezTo>
                  <a:cubicBezTo>
                    <a:pt x="4884" y="1522"/>
                    <a:pt x="4601" y="1207"/>
                    <a:pt x="4254" y="1081"/>
                  </a:cubicBezTo>
                  <a:cubicBezTo>
                    <a:pt x="4160" y="1049"/>
                    <a:pt x="4065" y="1049"/>
                    <a:pt x="3970" y="1049"/>
                  </a:cubicBezTo>
                  <a:cubicBezTo>
                    <a:pt x="3970" y="955"/>
                    <a:pt x="3939" y="860"/>
                    <a:pt x="3939" y="765"/>
                  </a:cubicBezTo>
                  <a:cubicBezTo>
                    <a:pt x="3813" y="387"/>
                    <a:pt x="3498" y="104"/>
                    <a:pt x="3120" y="72"/>
                  </a:cubicBezTo>
                  <a:cubicBezTo>
                    <a:pt x="2885" y="25"/>
                    <a:pt x="2607" y="0"/>
                    <a:pt x="2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07;p48">
              <a:extLst>
                <a:ext uri="{FF2B5EF4-FFF2-40B4-BE49-F238E27FC236}">
                  <a16:creationId xmlns:a16="http://schemas.microsoft.com/office/drawing/2014/main" id="{B10C5DB0-68DE-4649-AABC-13C07D7AF37C}"/>
                </a:ext>
              </a:extLst>
            </p:cNvPr>
            <p:cNvSpPr/>
            <p:nvPr/>
          </p:nvSpPr>
          <p:spPr>
            <a:xfrm>
              <a:off x="-21263225" y="3707725"/>
              <a:ext cx="69325" cy="112650"/>
            </a:xfrm>
            <a:custGeom>
              <a:avLst/>
              <a:gdLst/>
              <a:ahLst/>
              <a:cxnLst/>
              <a:rect l="l" t="t" r="r" b="b"/>
              <a:pathLst>
                <a:path w="2773" h="4506" extrusionOk="0">
                  <a:moveTo>
                    <a:pt x="2773" y="0"/>
                  </a:moveTo>
                  <a:cubicBezTo>
                    <a:pt x="2079" y="0"/>
                    <a:pt x="1418" y="252"/>
                    <a:pt x="945" y="757"/>
                  </a:cubicBezTo>
                  <a:cubicBezTo>
                    <a:pt x="347" y="1355"/>
                    <a:pt x="0" y="2174"/>
                    <a:pt x="0" y="3025"/>
                  </a:cubicBezTo>
                  <a:cubicBezTo>
                    <a:pt x="0" y="3560"/>
                    <a:pt x="126" y="4065"/>
                    <a:pt x="347" y="4506"/>
                  </a:cubicBezTo>
                  <a:cubicBezTo>
                    <a:pt x="630" y="3025"/>
                    <a:pt x="1197" y="1513"/>
                    <a:pt x="2205" y="473"/>
                  </a:cubicBezTo>
                  <a:cubicBezTo>
                    <a:pt x="2363" y="315"/>
                    <a:pt x="2552" y="158"/>
                    <a:pt x="27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708;p48">
              <a:extLst>
                <a:ext uri="{FF2B5EF4-FFF2-40B4-BE49-F238E27FC236}">
                  <a16:creationId xmlns:a16="http://schemas.microsoft.com/office/drawing/2014/main" id="{3DE1EEAE-E096-457E-BD3D-76EA66911EE1}"/>
                </a:ext>
              </a:extLst>
            </p:cNvPr>
            <p:cNvSpPr/>
            <p:nvPr/>
          </p:nvSpPr>
          <p:spPr>
            <a:xfrm>
              <a:off x="-21322309" y="3703773"/>
              <a:ext cx="294600" cy="293700"/>
            </a:xfrm>
            <a:custGeom>
              <a:avLst/>
              <a:gdLst/>
              <a:ahLst/>
              <a:cxnLst/>
              <a:rect l="l" t="t" r="r" b="b"/>
              <a:pathLst>
                <a:path w="11784" h="11748" extrusionOk="0">
                  <a:moveTo>
                    <a:pt x="6604" y="3797"/>
                  </a:moveTo>
                  <a:cubicBezTo>
                    <a:pt x="6773" y="3797"/>
                    <a:pt x="6905" y="3909"/>
                    <a:pt x="6931" y="4065"/>
                  </a:cubicBezTo>
                  <a:cubicBezTo>
                    <a:pt x="7026" y="4254"/>
                    <a:pt x="6900" y="4443"/>
                    <a:pt x="6711" y="4506"/>
                  </a:cubicBezTo>
                  <a:lnTo>
                    <a:pt x="6270" y="4664"/>
                  </a:lnTo>
                  <a:cubicBezTo>
                    <a:pt x="6018" y="4727"/>
                    <a:pt x="5955" y="5042"/>
                    <a:pt x="6112" y="5231"/>
                  </a:cubicBezTo>
                  <a:lnTo>
                    <a:pt x="6490" y="5640"/>
                  </a:lnTo>
                  <a:cubicBezTo>
                    <a:pt x="6575" y="5713"/>
                    <a:pt x="6674" y="5748"/>
                    <a:pt x="6767" y="5748"/>
                  </a:cubicBezTo>
                  <a:cubicBezTo>
                    <a:pt x="6916" y="5748"/>
                    <a:pt x="7050" y="5657"/>
                    <a:pt x="7089" y="5483"/>
                  </a:cubicBezTo>
                  <a:lnTo>
                    <a:pt x="7246" y="5042"/>
                  </a:lnTo>
                  <a:cubicBezTo>
                    <a:pt x="7321" y="4892"/>
                    <a:pt x="7455" y="4802"/>
                    <a:pt x="7586" y="4802"/>
                  </a:cubicBezTo>
                  <a:cubicBezTo>
                    <a:pt x="7620" y="4802"/>
                    <a:pt x="7655" y="4808"/>
                    <a:pt x="7687" y="4821"/>
                  </a:cubicBezTo>
                  <a:cubicBezTo>
                    <a:pt x="7908" y="4884"/>
                    <a:pt x="8002" y="5073"/>
                    <a:pt x="7971" y="5262"/>
                  </a:cubicBezTo>
                  <a:lnTo>
                    <a:pt x="7813" y="5703"/>
                  </a:lnTo>
                  <a:cubicBezTo>
                    <a:pt x="7655" y="6177"/>
                    <a:pt x="7212" y="6453"/>
                    <a:pt x="6764" y="6453"/>
                  </a:cubicBezTo>
                  <a:cubicBezTo>
                    <a:pt x="6498" y="6453"/>
                    <a:pt x="6229" y="6356"/>
                    <a:pt x="6018" y="6144"/>
                  </a:cubicBezTo>
                  <a:lnTo>
                    <a:pt x="5640" y="5766"/>
                  </a:lnTo>
                  <a:cubicBezTo>
                    <a:pt x="5073" y="5199"/>
                    <a:pt x="5293" y="4223"/>
                    <a:pt x="6081" y="3971"/>
                  </a:cubicBezTo>
                  <a:lnTo>
                    <a:pt x="6490" y="3813"/>
                  </a:lnTo>
                  <a:cubicBezTo>
                    <a:pt x="6529" y="3802"/>
                    <a:pt x="6567" y="3797"/>
                    <a:pt x="6604" y="3797"/>
                  </a:cubicBezTo>
                  <a:close/>
                  <a:moveTo>
                    <a:pt x="6900" y="1"/>
                  </a:moveTo>
                  <a:lnTo>
                    <a:pt x="6900" y="1"/>
                  </a:lnTo>
                  <a:cubicBezTo>
                    <a:pt x="6238" y="253"/>
                    <a:pt x="5608" y="600"/>
                    <a:pt x="5136" y="1104"/>
                  </a:cubicBezTo>
                  <a:cubicBezTo>
                    <a:pt x="3434" y="2805"/>
                    <a:pt x="3088" y="6176"/>
                    <a:pt x="3088" y="7657"/>
                  </a:cubicBezTo>
                  <a:cubicBezTo>
                    <a:pt x="2726" y="7476"/>
                    <a:pt x="2328" y="7387"/>
                    <a:pt x="1930" y="7387"/>
                  </a:cubicBezTo>
                  <a:cubicBezTo>
                    <a:pt x="1287" y="7387"/>
                    <a:pt x="644" y="7619"/>
                    <a:pt x="158" y="8066"/>
                  </a:cubicBezTo>
                  <a:cubicBezTo>
                    <a:pt x="0" y="8224"/>
                    <a:pt x="32" y="8539"/>
                    <a:pt x="252" y="8665"/>
                  </a:cubicBezTo>
                  <a:cubicBezTo>
                    <a:pt x="1449" y="9295"/>
                    <a:pt x="2489" y="10334"/>
                    <a:pt x="3119" y="11532"/>
                  </a:cubicBezTo>
                  <a:cubicBezTo>
                    <a:pt x="3191" y="11676"/>
                    <a:pt x="3304" y="11748"/>
                    <a:pt x="3429" y="11748"/>
                  </a:cubicBezTo>
                  <a:cubicBezTo>
                    <a:pt x="3523" y="11748"/>
                    <a:pt x="3623" y="11707"/>
                    <a:pt x="3718" y="11626"/>
                  </a:cubicBezTo>
                  <a:cubicBezTo>
                    <a:pt x="4505" y="10839"/>
                    <a:pt x="4663" y="9641"/>
                    <a:pt x="4127" y="8696"/>
                  </a:cubicBezTo>
                  <a:lnTo>
                    <a:pt x="4190" y="8696"/>
                  </a:lnTo>
                  <a:cubicBezTo>
                    <a:pt x="5640" y="8696"/>
                    <a:pt x="8979" y="8350"/>
                    <a:pt x="10680" y="6648"/>
                  </a:cubicBezTo>
                  <a:cubicBezTo>
                    <a:pt x="11184" y="6144"/>
                    <a:pt x="11531" y="5514"/>
                    <a:pt x="11783" y="4853"/>
                  </a:cubicBezTo>
                  <a:lnTo>
                    <a:pt x="11783" y="4853"/>
                  </a:lnTo>
                  <a:cubicBezTo>
                    <a:pt x="11374" y="4979"/>
                    <a:pt x="11027" y="5042"/>
                    <a:pt x="10649" y="5042"/>
                  </a:cubicBezTo>
                  <a:cubicBezTo>
                    <a:pt x="9578" y="5042"/>
                    <a:pt x="8601" y="4664"/>
                    <a:pt x="7876" y="3908"/>
                  </a:cubicBezTo>
                  <a:cubicBezTo>
                    <a:pt x="6805" y="2836"/>
                    <a:pt x="6490" y="1356"/>
                    <a:pt x="69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81" name="Google Shape;704;p48">
            <a:extLst>
              <a:ext uri="{FF2B5EF4-FFF2-40B4-BE49-F238E27FC236}">
                <a16:creationId xmlns:a16="http://schemas.microsoft.com/office/drawing/2014/main" id="{6627A3F8-F491-4D67-8FF7-B593150A10BB}"/>
              </a:ext>
            </a:extLst>
          </p:cNvPr>
          <p:cNvGrpSpPr/>
          <p:nvPr/>
        </p:nvGrpSpPr>
        <p:grpSpPr>
          <a:xfrm rot="2715857">
            <a:off x="2977637" y="4486945"/>
            <a:ext cx="452811" cy="449470"/>
            <a:chOff x="-21322309" y="3693325"/>
            <a:chExt cx="306409" cy="304148"/>
          </a:xfrm>
          <a:effectLst>
            <a:outerShdw blurRad="635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2" name="Google Shape;705;p48">
              <a:extLst>
                <a:ext uri="{FF2B5EF4-FFF2-40B4-BE49-F238E27FC236}">
                  <a16:creationId xmlns:a16="http://schemas.microsoft.com/office/drawing/2014/main" id="{954FED99-BDB8-44AC-8007-3D394A63E984}"/>
                </a:ext>
              </a:extLst>
            </p:cNvPr>
            <p:cNvSpPr/>
            <p:nvPr/>
          </p:nvSpPr>
          <p:spPr>
            <a:xfrm>
              <a:off x="-21142725" y="3868400"/>
              <a:ext cx="111850" cy="69325"/>
            </a:xfrm>
            <a:custGeom>
              <a:avLst/>
              <a:gdLst/>
              <a:ahLst/>
              <a:cxnLst/>
              <a:rect l="l" t="t" r="r" b="b"/>
              <a:pathLst>
                <a:path w="4474" h="2773" extrusionOk="0">
                  <a:moveTo>
                    <a:pt x="4474" y="0"/>
                  </a:moveTo>
                  <a:lnTo>
                    <a:pt x="4474" y="0"/>
                  </a:lnTo>
                  <a:cubicBezTo>
                    <a:pt x="4317" y="189"/>
                    <a:pt x="4159" y="378"/>
                    <a:pt x="4001" y="536"/>
                  </a:cubicBezTo>
                  <a:cubicBezTo>
                    <a:pt x="2899" y="1639"/>
                    <a:pt x="1418" y="2174"/>
                    <a:pt x="0" y="2426"/>
                  </a:cubicBezTo>
                  <a:cubicBezTo>
                    <a:pt x="473" y="2678"/>
                    <a:pt x="945" y="2773"/>
                    <a:pt x="1450" y="2773"/>
                  </a:cubicBezTo>
                  <a:cubicBezTo>
                    <a:pt x="2269" y="2773"/>
                    <a:pt x="3088" y="2458"/>
                    <a:pt x="3749" y="1828"/>
                  </a:cubicBezTo>
                  <a:cubicBezTo>
                    <a:pt x="4254" y="1324"/>
                    <a:pt x="4474" y="662"/>
                    <a:pt x="44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706;p48">
              <a:extLst>
                <a:ext uri="{FF2B5EF4-FFF2-40B4-BE49-F238E27FC236}">
                  <a16:creationId xmlns:a16="http://schemas.microsoft.com/office/drawing/2014/main" id="{8E4DDB0B-778D-49CA-BD83-713A2E467AFD}"/>
                </a:ext>
              </a:extLst>
            </p:cNvPr>
            <p:cNvSpPr/>
            <p:nvPr/>
          </p:nvSpPr>
          <p:spPr>
            <a:xfrm>
              <a:off x="-21141950" y="3693325"/>
              <a:ext cx="126050" cy="120750"/>
            </a:xfrm>
            <a:custGeom>
              <a:avLst/>
              <a:gdLst/>
              <a:ahLst/>
              <a:cxnLst/>
              <a:rect l="l" t="t" r="r" b="b"/>
              <a:pathLst>
                <a:path w="5042" h="4830" extrusionOk="0">
                  <a:moveTo>
                    <a:pt x="1828" y="1214"/>
                  </a:moveTo>
                  <a:cubicBezTo>
                    <a:pt x="1915" y="1214"/>
                    <a:pt x="2001" y="1254"/>
                    <a:pt x="2080" y="1333"/>
                  </a:cubicBezTo>
                  <a:cubicBezTo>
                    <a:pt x="2238" y="1490"/>
                    <a:pt x="2238" y="1679"/>
                    <a:pt x="2080" y="1837"/>
                  </a:cubicBezTo>
                  <a:cubicBezTo>
                    <a:pt x="2001" y="1915"/>
                    <a:pt x="1915" y="1955"/>
                    <a:pt x="1828" y="1955"/>
                  </a:cubicBezTo>
                  <a:cubicBezTo>
                    <a:pt x="1742" y="1955"/>
                    <a:pt x="1655" y="1915"/>
                    <a:pt x="1576" y="1837"/>
                  </a:cubicBezTo>
                  <a:cubicBezTo>
                    <a:pt x="1419" y="1679"/>
                    <a:pt x="1419" y="1490"/>
                    <a:pt x="1576" y="1333"/>
                  </a:cubicBezTo>
                  <a:cubicBezTo>
                    <a:pt x="1655" y="1254"/>
                    <a:pt x="1742" y="1214"/>
                    <a:pt x="1828" y="1214"/>
                  </a:cubicBezTo>
                  <a:close/>
                  <a:moveTo>
                    <a:pt x="2301" y="0"/>
                  </a:moveTo>
                  <a:cubicBezTo>
                    <a:pt x="1786" y="0"/>
                    <a:pt x="1193" y="72"/>
                    <a:pt x="599" y="230"/>
                  </a:cubicBezTo>
                  <a:cubicBezTo>
                    <a:pt x="1" y="1427"/>
                    <a:pt x="221" y="2908"/>
                    <a:pt x="1230" y="3884"/>
                  </a:cubicBezTo>
                  <a:cubicBezTo>
                    <a:pt x="1797" y="4483"/>
                    <a:pt x="2647" y="4830"/>
                    <a:pt x="3498" y="4830"/>
                  </a:cubicBezTo>
                  <a:cubicBezTo>
                    <a:pt x="3970" y="4830"/>
                    <a:pt x="4443" y="4704"/>
                    <a:pt x="4884" y="4515"/>
                  </a:cubicBezTo>
                  <a:cubicBezTo>
                    <a:pt x="5042" y="3443"/>
                    <a:pt x="5042" y="2498"/>
                    <a:pt x="4947" y="1931"/>
                  </a:cubicBezTo>
                  <a:cubicBezTo>
                    <a:pt x="4884" y="1522"/>
                    <a:pt x="4601" y="1207"/>
                    <a:pt x="4254" y="1081"/>
                  </a:cubicBezTo>
                  <a:cubicBezTo>
                    <a:pt x="4160" y="1049"/>
                    <a:pt x="4065" y="1049"/>
                    <a:pt x="3970" y="1049"/>
                  </a:cubicBezTo>
                  <a:cubicBezTo>
                    <a:pt x="3970" y="955"/>
                    <a:pt x="3939" y="860"/>
                    <a:pt x="3939" y="765"/>
                  </a:cubicBezTo>
                  <a:cubicBezTo>
                    <a:pt x="3813" y="387"/>
                    <a:pt x="3498" y="104"/>
                    <a:pt x="3120" y="72"/>
                  </a:cubicBezTo>
                  <a:cubicBezTo>
                    <a:pt x="2885" y="25"/>
                    <a:pt x="2607" y="0"/>
                    <a:pt x="2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707;p48">
              <a:extLst>
                <a:ext uri="{FF2B5EF4-FFF2-40B4-BE49-F238E27FC236}">
                  <a16:creationId xmlns:a16="http://schemas.microsoft.com/office/drawing/2014/main" id="{6C92C344-7DC4-41A6-B62A-46458BD018C5}"/>
                </a:ext>
              </a:extLst>
            </p:cNvPr>
            <p:cNvSpPr/>
            <p:nvPr/>
          </p:nvSpPr>
          <p:spPr>
            <a:xfrm>
              <a:off x="-21263225" y="3707725"/>
              <a:ext cx="69325" cy="112650"/>
            </a:xfrm>
            <a:custGeom>
              <a:avLst/>
              <a:gdLst/>
              <a:ahLst/>
              <a:cxnLst/>
              <a:rect l="l" t="t" r="r" b="b"/>
              <a:pathLst>
                <a:path w="2773" h="4506" extrusionOk="0">
                  <a:moveTo>
                    <a:pt x="2773" y="0"/>
                  </a:moveTo>
                  <a:cubicBezTo>
                    <a:pt x="2079" y="0"/>
                    <a:pt x="1418" y="252"/>
                    <a:pt x="945" y="757"/>
                  </a:cubicBezTo>
                  <a:cubicBezTo>
                    <a:pt x="347" y="1355"/>
                    <a:pt x="0" y="2174"/>
                    <a:pt x="0" y="3025"/>
                  </a:cubicBezTo>
                  <a:cubicBezTo>
                    <a:pt x="0" y="3560"/>
                    <a:pt x="126" y="4065"/>
                    <a:pt x="347" y="4506"/>
                  </a:cubicBezTo>
                  <a:cubicBezTo>
                    <a:pt x="630" y="3025"/>
                    <a:pt x="1197" y="1513"/>
                    <a:pt x="2205" y="473"/>
                  </a:cubicBezTo>
                  <a:cubicBezTo>
                    <a:pt x="2363" y="315"/>
                    <a:pt x="2552" y="158"/>
                    <a:pt x="27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708;p48">
              <a:extLst>
                <a:ext uri="{FF2B5EF4-FFF2-40B4-BE49-F238E27FC236}">
                  <a16:creationId xmlns:a16="http://schemas.microsoft.com/office/drawing/2014/main" id="{84A740D2-3D69-4192-A186-86BA8104BD69}"/>
                </a:ext>
              </a:extLst>
            </p:cNvPr>
            <p:cNvSpPr/>
            <p:nvPr/>
          </p:nvSpPr>
          <p:spPr>
            <a:xfrm>
              <a:off x="-21322309" y="3703773"/>
              <a:ext cx="294600" cy="293700"/>
            </a:xfrm>
            <a:custGeom>
              <a:avLst/>
              <a:gdLst/>
              <a:ahLst/>
              <a:cxnLst/>
              <a:rect l="l" t="t" r="r" b="b"/>
              <a:pathLst>
                <a:path w="11784" h="11748" extrusionOk="0">
                  <a:moveTo>
                    <a:pt x="6604" y="3797"/>
                  </a:moveTo>
                  <a:cubicBezTo>
                    <a:pt x="6773" y="3797"/>
                    <a:pt x="6905" y="3909"/>
                    <a:pt x="6931" y="4065"/>
                  </a:cubicBezTo>
                  <a:cubicBezTo>
                    <a:pt x="7026" y="4254"/>
                    <a:pt x="6900" y="4443"/>
                    <a:pt x="6711" y="4506"/>
                  </a:cubicBezTo>
                  <a:lnTo>
                    <a:pt x="6270" y="4664"/>
                  </a:lnTo>
                  <a:cubicBezTo>
                    <a:pt x="6018" y="4727"/>
                    <a:pt x="5955" y="5042"/>
                    <a:pt x="6112" y="5231"/>
                  </a:cubicBezTo>
                  <a:lnTo>
                    <a:pt x="6490" y="5640"/>
                  </a:lnTo>
                  <a:cubicBezTo>
                    <a:pt x="6575" y="5713"/>
                    <a:pt x="6674" y="5748"/>
                    <a:pt x="6767" y="5748"/>
                  </a:cubicBezTo>
                  <a:cubicBezTo>
                    <a:pt x="6916" y="5748"/>
                    <a:pt x="7050" y="5657"/>
                    <a:pt x="7089" y="5483"/>
                  </a:cubicBezTo>
                  <a:lnTo>
                    <a:pt x="7246" y="5042"/>
                  </a:lnTo>
                  <a:cubicBezTo>
                    <a:pt x="7321" y="4892"/>
                    <a:pt x="7455" y="4802"/>
                    <a:pt x="7586" y="4802"/>
                  </a:cubicBezTo>
                  <a:cubicBezTo>
                    <a:pt x="7620" y="4802"/>
                    <a:pt x="7655" y="4808"/>
                    <a:pt x="7687" y="4821"/>
                  </a:cubicBezTo>
                  <a:cubicBezTo>
                    <a:pt x="7908" y="4884"/>
                    <a:pt x="8002" y="5073"/>
                    <a:pt x="7971" y="5262"/>
                  </a:cubicBezTo>
                  <a:lnTo>
                    <a:pt x="7813" y="5703"/>
                  </a:lnTo>
                  <a:cubicBezTo>
                    <a:pt x="7655" y="6177"/>
                    <a:pt x="7212" y="6453"/>
                    <a:pt x="6764" y="6453"/>
                  </a:cubicBezTo>
                  <a:cubicBezTo>
                    <a:pt x="6498" y="6453"/>
                    <a:pt x="6229" y="6356"/>
                    <a:pt x="6018" y="6144"/>
                  </a:cubicBezTo>
                  <a:lnTo>
                    <a:pt x="5640" y="5766"/>
                  </a:lnTo>
                  <a:cubicBezTo>
                    <a:pt x="5073" y="5199"/>
                    <a:pt x="5293" y="4223"/>
                    <a:pt x="6081" y="3971"/>
                  </a:cubicBezTo>
                  <a:lnTo>
                    <a:pt x="6490" y="3813"/>
                  </a:lnTo>
                  <a:cubicBezTo>
                    <a:pt x="6529" y="3802"/>
                    <a:pt x="6567" y="3797"/>
                    <a:pt x="6604" y="3797"/>
                  </a:cubicBezTo>
                  <a:close/>
                  <a:moveTo>
                    <a:pt x="6900" y="1"/>
                  </a:moveTo>
                  <a:lnTo>
                    <a:pt x="6900" y="1"/>
                  </a:lnTo>
                  <a:cubicBezTo>
                    <a:pt x="6238" y="253"/>
                    <a:pt x="5608" y="600"/>
                    <a:pt x="5136" y="1104"/>
                  </a:cubicBezTo>
                  <a:cubicBezTo>
                    <a:pt x="3434" y="2805"/>
                    <a:pt x="3088" y="6176"/>
                    <a:pt x="3088" y="7657"/>
                  </a:cubicBezTo>
                  <a:cubicBezTo>
                    <a:pt x="2726" y="7476"/>
                    <a:pt x="2328" y="7387"/>
                    <a:pt x="1930" y="7387"/>
                  </a:cubicBezTo>
                  <a:cubicBezTo>
                    <a:pt x="1287" y="7387"/>
                    <a:pt x="644" y="7619"/>
                    <a:pt x="158" y="8066"/>
                  </a:cubicBezTo>
                  <a:cubicBezTo>
                    <a:pt x="0" y="8224"/>
                    <a:pt x="32" y="8539"/>
                    <a:pt x="252" y="8665"/>
                  </a:cubicBezTo>
                  <a:cubicBezTo>
                    <a:pt x="1449" y="9295"/>
                    <a:pt x="2489" y="10334"/>
                    <a:pt x="3119" y="11532"/>
                  </a:cubicBezTo>
                  <a:cubicBezTo>
                    <a:pt x="3191" y="11676"/>
                    <a:pt x="3304" y="11748"/>
                    <a:pt x="3429" y="11748"/>
                  </a:cubicBezTo>
                  <a:cubicBezTo>
                    <a:pt x="3523" y="11748"/>
                    <a:pt x="3623" y="11707"/>
                    <a:pt x="3718" y="11626"/>
                  </a:cubicBezTo>
                  <a:cubicBezTo>
                    <a:pt x="4505" y="10839"/>
                    <a:pt x="4663" y="9641"/>
                    <a:pt x="4127" y="8696"/>
                  </a:cubicBezTo>
                  <a:lnTo>
                    <a:pt x="4190" y="8696"/>
                  </a:lnTo>
                  <a:cubicBezTo>
                    <a:pt x="5640" y="8696"/>
                    <a:pt x="8979" y="8350"/>
                    <a:pt x="10680" y="6648"/>
                  </a:cubicBezTo>
                  <a:cubicBezTo>
                    <a:pt x="11184" y="6144"/>
                    <a:pt x="11531" y="5514"/>
                    <a:pt x="11783" y="4853"/>
                  </a:cubicBezTo>
                  <a:lnTo>
                    <a:pt x="11783" y="4853"/>
                  </a:lnTo>
                  <a:cubicBezTo>
                    <a:pt x="11374" y="4979"/>
                    <a:pt x="11027" y="5042"/>
                    <a:pt x="10649" y="5042"/>
                  </a:cubicBezTo>
                  <a:cubicBezTo>
                    <a:pt x="9578" y="5042"/>
                    <a:pt x="8601" y="4664"/>
                    <a:pt x="7876" y="3908"/>
                  </a:cubicBezTo>
                  <a:cubicBezTo>
                    <a:pt x="6805" y="2836"/>
                    <a:pt x="6490" y="1356"/>
                    <a:pt x="69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1" name="TextBox 90">
            <a:extLst>
              <a:ext uri="{FF2B5EF4-FFF2-40B4-BE49-F238E27FC236}">
                <a16:creationId xmlns:a16="http://schemas.microsoft.com/office/drawing/2014/main" id="{178076E8-B7E6-4C61-8D2D-8FA42E9CA163}"/>
              </a:ext>
            </a:extLst>
          </p:cNvPr>
          <p:cNvSpPr txBox="1"/>
          <p:nvPr/>
        </p:nvSpPr>
        <p:spPr>
          <a:xfrm>
            <a:off x="1185802" y="50708"/>
            <a:ext cx="6947012" cy="523220"/>
          </a:xfrm>
          <a:prstGeom prst="rect">
            <a:avLst/>
          </a:prstGeom>
          <a:noFill/>
          <a:effectLst>
            <a:outerShdw blurRad="635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2800" b="1" u="sng" dirty="0">
                <a:ln>
                  <a:solidFill>
                    <a:schemeClr val="tx1"/>
                  </a:solidFill>
                </a:ln>
                <a:solidFill>
                  <a:srgbClr val="00545D"/>
                </a:solidFill>
                <a:latin typeface="Handlee" panose="020B0604020202020204" charset="0"/>
              </a:rPr>
              <a:t>How does global warming affect sea creatures</a:t>
            </a:r>
            <a:endParaRPr lang="el-GR" sz="2800" b="1" u="sng" dirty="0">
              <a:ln>
                <a:solidFill>
                  <a:schemeClr val="tx1"/>
                </a:solidFill>
              </a:ln>
              <a:solidFill>
                <a:srgbClr val="00545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7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>
            <a:extLst>
              <a:ext uri="{FF2B5EF4-FFF2-40B4-BE49-F238E27FC236}">
                <a16:creationId xmlns:a16="http://schemas.microsoft.com/office/drawing/2014/main" id="{52671414-597C-4D65-B851-E0C0035A70B9}"/>
              </a:ext>
            </a:extLst>
          </p:cNvPr>
          <p:cNvSpPr txBox="1"/>
          <p:nvPr/>
        </p:nvSpPr>
        <p:spPr>
          <a:xfrm>
            <a:off x="-64737" y="214299"/>
            <a:ext cx="756605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u="sng" dirty="0">
                <a:ln>
                  <a:solidFill>
                    <a:schemeClr val="tx1"/>
                  </a:solidFill>
                </a:ln>
                <a:solidFill>
                  <a:srgbClr val="00545D"/>
                </a:solidFill>
                <a:latin typeface="Handlee" panose="020B0604020202020204" charset="0"/>
              </a:rPr>
              <a:t>How does global warming affect plants</a:t>
            </a:r>
            <a:endParaRPr lang="el-GR" sz="3200" b="1" u="sng" dirty="0">
              <a:ln>
                <a:solidFill>
                  <a:schemeClr val="tx1"/>
                </a:solidFill>
              </a:ln>
              <a:solidFill>
                <a:srgbClr val="00545D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42692F-5562-4637-A4CA-AAC0EE743BDF}"/>
              </a:ext>
            </a:extLst>
          </p:cNvPr>
          <p:cNvSpPr txBox="1"/>
          <p:nvPr/>
        </p:nvSpPr>
        <p:spPr>
          <a:xfrm>
            <a:off x="271552" y="1316915"/>
            <a:ext cx="52962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000" b="1" dirty="0">
                <a:ln>
                  <a:solidFill>
                    <a:schemeClr val="tx1"/>
                  </a:solidFill>
                </a:ln>
                <a:solidFill>
                  <a:srgbClr val="005FA3"/>
                </a:solidFill>
                <a:effectLst>
                  <a:outerShdw blurRad="635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andlee" panose="020B0604020202020204" charset="0"/>
              </a:rPr>
              <a:t>Researchers say that although  carbon dioxide and warmer temperatures generally improve photosynthesis, the pores on plant leaves become smaller            </a:t>
            </a:r>
            <a:r>
              <a:rPr lang="en-US" sz="2000" b="1" u="sng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635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andlee" panose="020B0604020202020204" charset="0"/>
              </a:rPr>
              <a:t>evapotranspiration</a:t>
            </a:r>
            <a:endParaRPr lang="el-GR" sz="2000" u="sng" dirty="0">
              <a:solidFill>
                <a:srgbClr val="FF0000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0A36F83-AC4F-482D-9FD3-FE8D234A4860}"/>
              </a:ext>
            </a:extLst>
          </p:cNvPr>
          <p:cNvSpPr txBox="1"/>
          <p:nvPr/>
        </p:nvSpPr>
        <p:spPr>
          <a:xfrm>
            <a:off x="254898" y="2788362"/>
            <a:ext cx="451535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000" b="1" dirty="0">
                <a:ln>
                  <a:solidFill>
                    <a:schemeClr val="tx1"/>
                  </a:solidFill>
                </a:ln>
                <a:solidFill>
                  <a:srgbClr val="005FA3"/>
                </a:solidFill>
                <a:effectLst>
                  <a:outerShdw blurRad="635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andlee" panose="020B0604020202020204" charset="0"/>
              </a:rPr>
              <a:t>Rising temperatures make land dry, leading to loss of plants. Plants are becoming less productive. </a:t>
            </a:r>
            <a:endParaRPr lang="el-GR" sz="2000" dirty="0"/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9AF72DE0-C396-40F9-B060-B9C52DE910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 flipH="1">
            <a:off x="2461701" y="2178987"/>
            <a:ext cx="236208" cy="549317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232E5E87-C662-44B5-84F9-599DC84F4DFD}"/>
              </a:ext>
            </a:extLst>
          </p:cNvPr>
          <p:cNvSpPr txBox="1"/>
          <p:nvPr/>
        </p:nvSpPr>
        <p:spPr>
          <a:xfrm>
            <a:off x="271552" y="3947061"/>
            <a:ext cx="4102662" cy="1015663"/>
          </a:xfrm>
          <a:prstGeom prst="rect">
            <a:avLst/>
          </a:prstGeom>
          <a:noFill/>
          <a:effectLst>
            <a:outerShdw blurRad="635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342900" indent="-342900"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000" b="1" dirty="0">
                <a:ln>
                  <a:solidFill>
                    <a:schemeClr val="tx1"/>
                  </a:solidFill>
                </a:ln>
                <a:solidFill>
                  <a:srgbClr val="005FA3"/>
                </a:solidFill>
                <a:effectLst>
                  <a:outerShdw blurRad="635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andlee" panose="020B0604020202020204" charset="0"/>
              </a:rPr>
              <a:t>Plants are starting to grow and bloom earlier in the spring and survive longer into the fall</a:t>
            </a:r>
            <a:endParaRPr lang="el-GR" sz="2000" dirty="0"/>
          </a:p>
        </p:txBody>
      </p:sp>
      <p:pic>
        <p:nvPicPr>
          <p:cNvPr id="2050" name="Picture 2" descr="How Does Global Warming Affect Plants? - Environment Co">
            <a:extLst>
              <a:ext uri="{FF2B5EF4-FFF2-40B4-BE49-F238E27FC236}">
                <a16:creationId xmlns:a16="http://schemas.microsoft.com/office/drawing/2014/main" id="{9BD42284-3165-47BB-8898-14102FFBE9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3552" y="1416107"/>
            <a:ext cx="3278896" cy="3278896"/>
          </a:xfrm>
          <a:prstGeom prst="rect">
            <a:avLst/>
          </a:prstGeom>
          <a:noFill/>
          <a:ln w="28575">
            <a:solidFill>
              <a:srgbClr val="D2F0F7"/>
            </a:solidFill>
          </a:ln>
          <a:effectLst>
            <a:outerShdw blurRad="635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9" name="Google Shape;716;p48">
            <a:extLst>
              <a:ext uri="{FF2B5EF4-FFF2-40B4-BE49-F238E27FC236}">
                <a16:creationId xmlns:a16="http://schemas.microsoft.com/office/drawing/2014/main" id="{2A2FCC5D-35BC-45D2-AA98-3C95842E7E46}"/>
              </a:ext>
            </a:extLst>
          </p:cNvPr>
          <p:cNvGrpSpPr/>
          <p:nvPr/>
        </p:nvGrpSpPr>
        <p:grpSpPr>
          <a:xfrm>
            <a:off x="7841118" y="3310633"/>
            <a:ext cx="467908" cy="437333"/>
            <a:chOff x="-18647525" y="4092390"/>
            <a:chExt cx="316625" cy="295935"/>
          </a:xfrm>
          <a:solidFill>
            <a:srgbClr val="80A67D"/>
          </a:solidFill>
        </p:grpSpPr>
        <p:sp>
          <p:nvSpPr>
            <p:cNvPr id="50" name="Google Shape;717;p48">
              <a:extLst>
                <a:ext uri="{FF2B5EF4-FFF2-40B4-BE49-F238E27FC236}">
                  <a16:creationId xmlns:a16="http://schemas.microsoft.com/office/drawing/2014/main" id="{6CF23B48-861B-4FBD-BF3F-12D753CDB12E}"/>
                </a:ext>
              </a:extLst>
            </p:cNvPr>
            <p:cNvSpPr/>
            <p:nvPr/>
          </p:nvSpPr>
          <p:spPr>
            <a:xfrm>
              <a:off x="-18610981" y="4092390"/>
              <a:ext cx="123675" cy="61475"/>
            </a:xfrm>
            <a:custGeom>
              <a:avLst/>
              <a:gdLst/>
              <a:ahLst/>
              <a:cxnLst/>
              <a:rect l="l" t="t" r="r" b="b"/>
              <a:pathLst>
                <a:path w="4947" h="2459" extrusionOk="0">
                  <a:moveTo>
                    <a:pt x="2473" y="1"/>
                  </a:moveTo>
                  <a:cubicBezTo>
                    <a:pt x="2387" y="1"/>
                    <a:pt x="2300" y="32"/>
                    <a:pt x="2237" y="95"/>
                  </a:cubicBezTo>
                  <a:cubicBezTo>
                    <a:pt x="2206" y="127"/>
                    <a:pt x="1576" y="694"/>
                    <a:pt x="1450" y="1481"/>
                  </a:cubicBezTo>
                  <a:cubicBezTo>
                    <a:pt x="1324" y="1418"/>
                    <a:pt x="1166" y="1418"/>
                    <a:pt x="1071" y="1418"/>
                  </a:cubicBezTo>
                  <a:lnTo>
                    <a:pt x="347" y="1418"/>
                  </a:lnTo>
                  <a:cubicBezTo>
                    <a:pt x="158" y="1418"/>
                    <a:pt x="0" y="1576"/>
                    <a:pt x="0" y="1797"/>
                  </a:cubicBezTo>
                  <a:cubicBezTo>
                    <a:pt x="0" y="2017"/>
                    <a:pt x="32" y="2206"/>
                    <a:pt x="126" y="2427"/>
                  </a:cubicBezTo>
                  <a:cubicBezTo>
                    <a:pt x="1008" y="2175"/>
                    <a:pt x="1922" y="2175"/>
                    <a:pt x="2489" y="2175"/>
                  </a:cubicBezTo>
                  <a:cubicBezTo>
                    <a:pt x="3277" y="2175"/>
                    <a:pt x="4096" y="2206"/>
                    <a:pt x="4852" y="2458"/>
                  </a:cubicBezTo>
                  <a:cubicBezTo>
                    <a:pt x="4915" y="2269"/>
                    <a:pt x="4947" y="2017"/>
                    <a:pt x="4947" y="1797"/>
                  </a:cubicBezTo>
                  <a:cubicBezTo>
                    <a:pt x="4947" y="1576"/>
                    <a:pt x="4789" y="1418"/>
                    <a:pt x="4600" y="1418"/>
                  </a:cubicBezTo>
                  <a:lnTo>
                    <a:pt x="3907" y="1418"/>
                  </a:lnTo>
                  <a:cubicBezTo>
                    <a:pt x="3781" y="1418"/>
                    <a:pt x="3623" y="1418"/>
                    <a:pt x="3497" y="1481"/>
                  </a:cubicBezTo>
                  <a:cubicBezTo>
                    <a:pt x="3340" y="694"/>
                    <a:pt x="2710" y="127"/>
                    <a:pt x="2710" y="95"/>
                  </a:cubicBezTo>
                  <a:cubicBezTo>
                    <a:pt x="2647" y="32"/>
                    <a:pt x="2560" y="1"/>
                    <a:pt x="2473" y="1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718;p48">
              <a:extLst>
                <a:ext uri="{FF2B5EF4-FFF2-40B4-BE49-F238E27FC236}">
                  <a16:creationId xmlns:a16="http://schemas.microsoft.com/office/drawing/2014/main" id="{D3EEDA61-A29F-47AC-BB0D-BAF5E01FB521}"/>
                </a:ext>
              </a:extLst>
            </p:cNvPr>
            <p:cNvSpPr/>
            <p:nvPr/>
          </p:nvSpPr>
          <p:spPr>
            <a:xfrm>
              <a:off x="-18647525" y="4155875"/>
              <a:ext cx="148075" cy="195350"/>
            </a:xfrm>
            <a:custGeom>
              <a:avLst/>
              <a:gdLst/>
              <a:ahLst/>
              <a:cxnLst/>
              <a:rect l="l" t="t" r="r" b="b"/>
              <a:pathLst>
                <a:path w="5923" h="7814" extrusionOk="0">
                  <a:moveTo>
                    <a:pt x="1859" y="2836"/>
                  </a:moveTo>
                  <a:cubicBezTo>
                    <a:pt x="2048" y="2836"/>
                    <a:pt x="2205" y="2994"/>
                    <a:pt x="2205" y="3183"/>
                  </a:cubicBezTo>
                  <a:lnTo>
                    <a:pt x="2205" y="3907"/>
                  </a:lnTo>
                  <a:cubicBezTo>
                    <a:pt x="2205" y="4096"/>
                    <a:pt x="2048" y="4254"/>
                    <a:pt x="1859" y="4254"/>
                  </a:cubicBezTo>
                  <a:cubicBezTo>
                    <a:pt x="1670" y="4254"/>
                    <a:pt x="1512" y="4096"/>
                    <a:pt x="1512" y="3907"/>
                  </a:cubicBezTo>
                  <a:lnTo>
                    <a:pt x="1512" y="3183"/>
                  </a:lnTo>
                  <a:cubicBezTo>
                    <a:pt x="1512" y="2994"/>
                    <a:pt x="1670" y="2836"/>
                    <a:pt x="1859" y="2836"/>
                  </a:cubicBezTo>
                  <a:close/>
                  <a:moveTo>
                    <a:pt x="3938" y="1"/>
                  </a:moveTo>
                  <a:cubicBezTo>
                    <a:pt x="2678" y="1"/>
                    <a:pt x="0" y="1"/>
                    <a:pt x="0" y="2836"/>
                  </a:cubicBezTo>
                  <a:cubicBezTo>
                    <a:pt x="0" y="4569"/>
                    <a:pt x="914" y="6774"/>
                    <a:pt x="2205" y="7814"/>
                  </a:cubicBezTo>
                  <a:cubicBezTo>
                    <a:pt x="2016" y="6995"/>
                    <a:pt x="1985" y="6018"/>
                    <a:pt x="2268" y="4915"/>
                  </a:cubicBezTo>
                  <a:cubicBezTo>
                    <a:pt x="2457" y="4222"/>
                    <a:pt x="2741" y="3466"/>
                    <a:pt x="3088" y="2805"/>
                  </a:cubicBezTo>
                  <a:cubicBezTo>
                    <a:pt x="2962" y="2710"/>
                    <a:pt x="2899" y="2647"/>
                    <a:pt x="2899" y="2490"/>
                  </a:cubicBezTo>
                  <a:lnTo>
                    <a:pt x="2899" y="1765"/>
                  </a:lnTo>
                  <a:cubicBezTo>
                    <a:pt x="2899" y="1576"/>
                    <a:pt x="3056" y="1418"/>
                    <a:pt x="3245" y="1418"/>
                  </a:cubicBezTo>
                  <a:cubicBezTo>
                    <a:pt x="3434" y="1418"/>
                    <a:pt x="3592" y="1576"/>
                    <a:pt x="3592" y="1765"/>
                  </a:cubicBezTo>
                  <a:lnTo>
                    <a:pt x="3592" y="1954"/>
                  </a:lnTo>
                  <a:cubicBezTo>
                    <a:pt x="3781" y="1702"/>
                    <a:pt x="4033" y="1450"/>
                    <a:pt x="4222" y="1229"/>
                  </a:cubicBezTo>
                  <a:cubicBezTo>
                    <a:pt x="4726" y="694"/>
                    <a:pt x="5324" y="347"/>
                    <a:pt x="5923" y="190"/>
                  </a:cubicBezTo>
                  <a:cubicBezTo>
                    <a:pt x="5293" y="32"/>
                    <a:pt x="4631" y="1"/>
                    <a:pt x="3938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" name="Google Shape;719;p48">
              <a:extLst>
                <a:ext uri="{FF2B5EF4-FFF2-40B4-BE49-F238E27FC236}">
                  <a16:creationId xmlns:a16="http://schemas.microsoft.com/office/drawing/2014/main" id="{5CDE99AB-2650-4D0A-87C5-1E29E830E773}"/>
                </a:ext>
              </a:extLst>
            </p:cNvPr>
            <p:cNvSpPr/>
            <p:nvPr/>
          </p:nvSpPr>
          <p:spPr>
            <a:xfrm>
              <a:off x="-18433300" y="4155875"/>
              <a:ext cx="102400" cy="100625"/>
            </a:xfrm>
            <a:custGeom>
              <a:avLst/>
              <a:gdLst/>
              <a:ahLst/>
              <a:cxnLst/>
              <a:rect l="l" t="t" r="r" b="b"/>
              <a:pathLst>
                <a:path w="4096" h="4025" extrusionOk="0">
                  <a:moveTo>
                    <a:pt x="630" y="0"/>
                  </a:moveTo>
                  <a:cubicBezTo>
                    <a:pt x="544" y="0"/>
                    <a:pt x="457" y="39"/>
                    <a:pt x="378" y="118"/>
                  </a:cubicBezTo>
                  <a:cubicBezTo>
                    <a:pt x="221" y="276"/>
                    <a:pt x="95" y="496"/>
                    <a:pt x="0" y="685"/>
                  </a:cubicBezTo>
                  <a:cubicBezTo>
                    <a:pt x="851" y="1063"/>
                    <a:pt x="1481" y="1725"/>
                    <a:pt x="1891" y="2134"/>
                  </a:cubicBezTo>
                  <a:cubicBezTo>
                    <a:pt x="2300" y="2513"/>
                    <a:pt x="2962" y="3206"/>
                    <a:pt x="3371" y="4025"/>
                  </a:cubicBezTo>
                  <a:cubicBezTo>
                    <a:pt x="3560" y="3962"/>
                    <a:pt x="3749" y="3836"/>
                    <a:pt x="3907" y="3647"/>
                  </a:cubicBezTo>
                  <a:cubicBezTo>
                    <a:pt x="4096" y="3552"/>
                    <a:pt x="4096" y="3332"/>
                    <a:pt x="3938" y="3206"/>
                  </a:cubicBezTo>
                  <a:lnTo>
                    <a:pt x="3434" y="2702"/>
                  </a:lnTo>
                  <a:cubicBezTo>
                    <a:pt x="3371" y="2607"/>
                    <a:pt x="3245" y="2544"/>
                    <a:pt x="3119" y="2450"/>
                  </a:cubicBezTo>
                  <a:cubicBezTo>
                    <a:pt x="3560" y="1788"/>
                    <a:pt x="3529" y="937"/>
                    <a:pt x="3529" y="906"/>
                  </a:cubicBezTo>
                  <a:cubicBezTo>
                    <a:pt x="3529" y="717"/>
                    <a:pt x="3371" y="591"/>
                    <a:pt x="3151" y="559"/>
                  </a:cubicBezTo>
                  <a:cubicBezTo>
                    <a:pt x="3147" y="559"/>
                    <a:pt x="3130" y="559"/>
                    <a:pt x="3103" y="559"/>
                  </a:cubicBezTo>
                  <a:cubicBezTo>
                    <a:pt x="2910" y="559"/>
                    <a:pt x="2190" y="583"/>
                    <a:pt x="1639" y="969"/>
                  </a:cubicBezTo>
                  <a:cubicBezTo>
                    <a:pt x="1544" y="843"/>
                    <a:pt x="1481" y="748"/>
                    <a:pt x="1387" y="654"/>
                  </a:cubicBezTo>
                  <a:lnTo>
                    <a:pt x="882" y="118"/>
                  </a:lnTo>
                  <a:cubicBezTo>
                    <a:pt x="804" y="39"/>
                    <a:pt x="717" y="0"/>
                    <a:pt x="630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" name="Google Shape;720;p48">
              <a:extLst>
                <a:ext uri="{FF2B5EF4-FFF2-40B4-BE49-F238E27FC236}">
                  <a16:creationId xmlns:a16="http://schemas.microsoft.com/office/drawing/2014/main" id="{7D501174-F77F-4E63-8AED-5CBC1AE57836}"/>
                </a:ext>
              </a:extLst>
            </p:cNvPr>
            <p:cNvSpPr/>
            <p:nvPr/>
          </p:nvSpPr>
          <p:spPr>
            <a:xfrm>
              <a:off x="-18581375" y="4176775"/>
              <a:ext cx="243400" cy="211550"/>
            </a:xfrm>
            <a:custGeom>
              <a:avLst/>
              <a:gdLst/>
              <a:ahLst/>
              <a:cxnLst/>
              <a:rect l="l" t="t" r="r" b="b"/>
              <a:pathLst>
                <a:path w="9736" h="8462" extrusionOk="0">
                  <a:moveTo>
                    <a:pt x="4191" y="1000"/>
                  </a:moveTo>
                  <a:cubicBezTo>
                    <a:pt x="4277" y="1000"/>
                    <a:pt x="4364" y="1039"/>
                    <a:pt x="4443" y="1118"/>
                  </a:cubicBezTo>
                  <a:cubicBezTo>
                    <a:pt x="4600" y="1275"/>
                    <a:pt x="4600" y="1465"/>
                    <a:pt x="4443" y="1654"/>
                  </a:cubicBezTo>
                  <a:lnTo>
                    <a:pt x="3939" y="2158"/>
                  </a:lnTo>
                  <a:cubicBezTo>
                    <a:pt x="3860" y="2236"/>
                    <a:pt x="3765" y="2276"/>
                    <a:pt x="3675" y="2276"/>
                  </a:cubicBezTo>
                  <a:cubicBezTo>
                    <a:pt x="3584" y="2276"/>
                    <a:pt x="3498" y="2236"/>
                    <a:pt x="3435" y="2158"/>
                  </a:cubicBezTo>
                  <a:cubicBezTo>
                    <a:pt x="3277" y="2000"/>
                    <a:pt x="3277" y="1811"/>
                    <a:pt x="3435" y="1654"/>
                  </a:cubicBezTo>
                  <a:lnTo>
                    <a:pt x="3939" y="1118"/>
                  </a:lnTo>
                  <a:cubicBezTo>
                    <a:pt x="4017" y="1039"/>
                    <a:pt x="4104" y="1000"/>
                    <a:pt x="4191" y="1000"/>
                  </a:cubicBezTo>
                  <a:close/>
                  <a:moveTo>
                    <a:pt x="5230" y="3048"/>
                  </a:moveTo>
                  <a:cubicBezTo>
                    <a:pt x="5317" y="3048"/>
                    <a:pt x="5404" y="3087"/>
                    <a:pt x="5482" y="3166"/>
                  </a:cubicBezTo>
                  <a:cubicBezTo>
                    <a:pt x="5640" y="3323"/>
                    <a:pt x="5640" y="3512"/>
                    <a:pt x="5482" y="3701"/>
                  </a:cubicBezTo>
                  <a:lnTo>
                    <a:pt x="4978" y="4205"/>
                  </a:lnTo>
                  <a:cubicBezTo>
                    <a:pt x="4900" y="4284"/>
                    <a:pt x="4805" y="4324"/>
                    <a:pt x="4710" y="4324"/>
                  </a:cubicBezTo>
                  <a:cubicBezTo>
                    <a:pt x="4616" y="4324"/>
                    <a:pt x="4521" y="4284"/>
                    <a:pt x="4443" y="4205"/>
                  </a:cubicBezTo>
                  <a:cubicBezTo>
                    <a:pt x="4285" y="4048"/>
                    <a:pt x="4285" y="3796"/>
                    <a:pt x="4443" y="3701"/>
                  </a:cubicBezTo>
                  <a:lnTo>
                    <a:pt x="4978" y="3166"/>
                  </a:lnTo>
                  <a:cubicBezTo>
                    <a:pt x="5057" y="3087"/>
                    <a:pt x="5144" y="3048"/>
                    <a:pt x="5230" y="3048"/>
                  </a:cubicBezTo>
                  <a:close/>
                  <a:moveTo>
                    <a:pt x="2674" y="3583"/>
                  </a:moveTo>
                  <a:cubicBezTo>
                    <a:pt x="2765" y="3583"/>
                    <a:pt x="2852" y="3623"/>
                    <a:pt x="2930" y="3701"/>
                  </a:cubicBezTo>
                  <a:cubicBezTo>
                    <a:pt x="3088" y="3796"/>
                    <a:pt x="3088" y="4048"/>
                    <a:pt x="2930" y="4205"/>
                  </a:cubicBezTo>
                  <a:lnTo>
                    <a:pt x="2395" y="4710"/>
                  </a:lnTo>
                  <a:cubicBezTo>
                    <a:pt x="2316" y="4788"/>
                    <a:pt x="2229" y="4828"/>
                    <a:pt x="2143" y="4828"/>
                  </a:cubicBezTo>
                  <a:cubicBezTo>
                    <a:pt x="2056" y="4828"/>
                    <a:pt x="1970" y="4788"/>
                    <a:pt x="1891" y="4710"/>
                  </a:cubicBezTo>
                  <a:cubicBezTo>
                    <a:pt x="1733" y="4552"/>
                    <a:pt x="1733" y="4363"/>
                    <a:pt x="1891" y="4205"/>
                  </a:cubicBezTo>
                  <a:lnTo>
                    <a:pt x="2395" y="3701"/>
                  </a:lnTo>
                  <a:cubicBezTo>
                    <a:pt x="2489" y="3623"/>
                    <a:pt x="2584" y="3583"/>
                    <a:pt x="2674" y="3583"/>
                  </a:cubicBezTo>
                  <a:close/>
                  <a:moveTo>
                    <a:pt x="7207" y="4087"/>
                  </a:moveTo>
                  <a:cubicBezTo>
                    <a:pt x="7302" y="4087"/>
                    <a:pt x="7388" y="4127"/>
                    <a:pt x="7436" y="4205"/>
                  </a:cubicBezTo>
                  <a:cubicBezTo>
                    <a:pt x="7625" y="4363"/>
                    <a:pt x="7625" y="4552"/>
                    <a:pt x="7436" y="4710"/>
                  </a:cubicBezTo>
                  <a:lnTo>
                    <a:pt x="6932" y="5214"/>
                  </a:lnTo>
                  <a:cubicBezTo>
                    <a:pt x="6853" y="5292"/>
                    <a:pt x="6766" y="5332"/>
                    <a:pt x="6680" y="5332"/>
                  </a:cubicBezTo>
                  <a:cubicBezTo>
                    <a:pt x="6593" y="5332"/>
                    <a:pt x="6506" y="5292"/>
                    <a:pt x="6427" y="5214"/>
                  </a:cubicBezTo>
                  <a:cubicBezTo>
                    <a:pt x="6270" y="5056"/>
                    <a:pt x="6270" y="4867"/>
                    <a:pt x="6427" y="4710"/>
                  </a:cubicBezTo>
                  <a:lnTo>
                    <a:pt x="6932" y="4205"/>
                  </a:lnTo>
                  <a:cubicBezTo>
                    <a:pt x="7010" y="4127"/>
                    <a:pt x="7113" y="4087"/>
                    <a:pt x="7207" y="4087"/>
                  </a:cubicBezTo>
                  <a:close/>
                  <a:moveTo>
                    <a:pt x="5388" y="4875"/>
                  </a:moveTo>
                  <a:cubicBezTo>
                    <a:pt x="5474" y="4875"/>
                    <a:pt x="5561" y="4914"/>
                    <a:pt x="5640" y="4993"/>
                  </a:cubicBezTo>
                  <a:cubicBezTo>
                    <a:pt x="5797" y="5151"/>
                    <a:pt x="5797" y="5340"/>
                    <a:pt x="5640" y="5497"/>
                  </a:cubicBezTo>
                  <a:lnTo>
                    <a:pt x="5136" y="6001"/>
                  </a:lnTo>
                  <a:cubicBezTo>
                    <a:pt x="5057" y="6080"/>
                    <a:pt x="4963" y="6119"/>
                    <a:pt x="4868" y="6119"/>
                  </a:cubicBezTo>
                  <a:cubicBezTo>
                    <a:pt x="4773" y="6119"/>
                    <a:pt x="4679" y="6080"/>
                    <a:pt x="4600" y="6001"/>
                  </a:cubicBezTo>
                  <a:cubicBezTo>
                    <a:pt x="4443" y="5844"/>
                    <a:pt x="4443" y="5655"/>
                    <a:pt x="4600" y="5497"/>
                  </a:cubicBezTo>
                  <a:lnTo>
                    <a:pt x="5136" y="4993"/>
                  </a:lnTo>
                  <a:cubicBezTo>
                    <a:pt x="5215" y="4914"/>
                    <a:pt x="5301" y="4875"/>
                    <a:pt x="5388" y="4875"/>
                  </a:cubicBezTo>
                  <a:close/>
                  <a:moveTo>
                    <a:pt x="2674" y="5568"/>
                  </a:moveTo>
                  <a:cubicBezTo>
                    <a:pt x="2765" y="5568"/>
                    <a:pt x="2852" y="5607"/>
                    <a:pt x="2930" y="5686"/>
                  </a:cubicBezTo>
                  <a:cubicBezTo>
                    <a:pt x="3088" y="5844"/>
                    <a:pt x="3088" y="6064"/>
                    <a:pt x="2930" y="6222"/>
                  </a:cubicBezTo>
                  <a:lnTo>
                    <a:pt x="2395" y="6726"/>
                  </a:lnTo>
                  <a:cubicBezTo>
                    <a:pt x="2316" y="6805"/>
                    <a:pt x="2229" y="6844"/>
                    <a:pt x="2143" y="6844"/>
                  </a:cubicBezTo>
                  <a:cubicBezTo>
                    <a:pt x="2056" y="6844"/>
                    <a:pt x="1970" y="6805"/>
                    <a:pt x="1891" y="6726"/>
                  </a:cubicBezTo>
                  <a:cubicBezTo>
                    <a:pt x="1733" y="6568"/>
                    <a:pt x="1733" y="6379"/>
                    <a:pt x="1891" y="6222"/>
                  </a:cubicBezTo>
                  <a:lnTo>
                    <a:pt x="2395" y="5686"/>
                  </a:lnTo>
                  <a:cubicBezTo>
                    <a:pt x="2489" y="5607"/>
                    <a:pt x="2584" y="5568"/>
                    <a:pt x="2674" y="5568"/>
                  </a:cubicBezTo>
                  <a:close/>
                  <a:moveTo>
                    <a:pt x="4065" y="1"/>
                  </a:moveTo>
                  <a:cubicBezTo>
                    <a:pt x="3468" y="1"/>
                    <a:pt x="2828" y="244"/>
                    <a:pt x="2174" y="897"/>
                  </a:cubicBezTo>
                  <a:cubicBezTo>
                    <a:pt x="1355" y="1717"/>
                    <a:pt x="662" y="2977"/>
                    <a:pt x="347" y="4268"/>
                  </a:cubicBezTo>
                  <a:cubicBezTo>
                    <a:pt x="0" y="5781"/>
                    <a:pt x="190" y="7009"/>
                    <a:pt x="914" y="7702"/>
                  </a:cubicBezTo>
                  <a:cubicBezTo>
                    <a:pt x="1466" y="8255"/>
                    <a:pt x="2204" y="8461"/>
                    <a:pt x="2972" y="8461"/>
                  </a:cubicBezTo>
                  <a:cubicBezTo>
                    <a:pt x="3430" y="8461"/>
                    <a:pt x="3900" y="8387"/>
                    <a:pt x="4348" y="8270"/>
                  </a:cubicBezTo>
                  <a:cubicBezTo>
                    <a:pt x="5608" y="7955"/>
                    <a:pt x="6900" y="7230"/>
                    <a:pt x="7719" y="6442"/>
                  </a:cubicBezTo>
                  <a:cubicBezTo>
                    <a:pt x="9736" y="4426"/>
                    <a:pt x="7845" y="2536"/>
                    <a:pt x="6963" y="1654"/>
                  </a:cubicBezTo>
                  <a:cubicBezTo>
                    <a:pt x="6367" y="1057"/>
                    <a:pt x="5310" y="1"/>
                    <a:pt x="4065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Environment Watercolor Marketing Plan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00545D"/>
      </a:accent1>
      <a:accent2>
        <a:srgbClr val="333333"/>
      </a:accent2>
      <a:accent3>
        <a:srgbClr val="A63D40"/>
      </a:accent3>
      <a:accent4>
        <a:srgbClr val="FFC857"/>
      </a:accent4>
      <a:accent5>
        <a:srgbClr val="65532F"/>
      </a:accent5>
      <a:accent6>
        <a:srgbClr val="F49F0A"/>
      </a:accent6>
      <a:hlink>
        <a:srgbClr val="33333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520</TotalTime>
  <Words>491</Words>
  <Application>Microsoft Office PowerPoint</Application>
  <PresentationFormat>Diaprojekcija na zaslonu (16:9)</PresentationFormat>
  <Paragraphs>71</Paragraphs>
  <Slides>12</Slides>
  <Notes>12</Notes>
  <HiddenSlides>0</HiddenSlides>
  <MMClips>0</MMClips>
  <ScaleCrop>false</ScaleCrop>
  <HeadingPairs>
    <vt:vector size="6" baseType="variant">
      <vt:variant>
        <vt:lpstr>Uporabljene pisave</vt:lpstr>
      </vt:variant>
      <vt:variant>
        <vt:i4>13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12</vt:i4>
      </vt:variant>
    </vt:vector>
  </HeadingPairs>
  <TitlesOfParts>
    <vt:vector size="26" baseType="lpstr">
      <vt:lpstr>Manrope</vt:lpstr>
      <vt:lpstr>Anaheim</vt:lpstr>
      <vt:lpstr>arial</vt:lpstr>
      <vt:lpstr>Handlee</vt:lpstr>
      <vt:lpstr>Manrope ExtraBold</vt:lpstr>
      <vt:lpstr>Francois One</vt:lpstr>
      <vt:lpstr>Times New Roman</vt:lpstr>
      <vt:lpstr>Wingdings</vt:lpstr>
      <vt:lpstr>Pacifico</vt:lpstr>
      <vt:lpstr>Architects Daughter</vt:lpstr>
      <vt:lpstr>Calibri</vt:lpstr>
      <vt:lpstr>arial</vt:lpstr>
      <vt:lpstr>Barlow</vt:lpstr>
      <vt:lpstr>Environment Watercolor Marketing Plan by Slidesgo</vt:lpstr>
      <vt:lpstr>The greenhouse effect and how it affects the environment</vt:lpstr>
      <vt:lpstr>PowerPointova predstavitev</vt:lpstr>
      <vt:lpstr>PowerPointova predstavitev</vt:lpstr>
      <vt:lpstr>PowerPointova predstavitev</vt:lpstr>
      <vt:lpstr>Average temperature data</vt:lpstr>
      <vt:lpstr>PowerPointova predstavitev</vt:lpstr>
      <vt:lpstr>PowerPointova predstavitev</vt:lpstr>
      <vt:lpstr>Lessepsian Migration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green house effect and its effect on the environment</dc:title>
  <dc:creator>Jimkar</dc:creator>
  <cp:lastModifiedBy>Božidarka V</cp:lastModifiedBy>
  <cp:revision>60</cp:revision>
  <dcterms:modified xsi:type="dcterms:W3CDTF">2023-06-29T07:15:09Z</dcterms:modified>
</cp:coreProperties>
</file>